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70"/>
  </p:notesMasterIdLst>
  <p:handoutMasterIdLst>
    <p:handoutMasterId r:id="rId71"/>
  </p:handoutMasterIdLst>
  <p:sldIdLst>
    <p:sldId id="256" r:id="rId10"/>
    <p:sldId id="374" r:id="rId11"/>
    <p:sldId id="1488" r:id="rId12"/>
    <p:sldId id="1489" r:id="rId13"/>
    <p:sldId id="1490" r:id="rId14"/>
    <p:sldId id="1519" r:id="rId15"/>
    <p:sldId id="1491" r:id="rId16"/>
    <p:sldId id="1404" r:id="rId17"/>
    <p:sldId id="405" r:id="rId18"/>
    <p:sldId id="1493" r:id="rId19"/>
    <p:sldId id="1409" r:id="rId20"/>
    <p:sldId id="1495" r:id="rId21"/>
    <p:sldId id="1521" r:id="rId22"/>
    <p:sldId id="1520" r:id="rId23"/>
    <p:sldId id="1410" r:id="rId24"/>
    <p:sldId id="1522" r:id="rId25"/>
    <p:sldId id="1411" r:id="rId26"/>
    <p:sldId id="1412" r:id="rId27"/>
    <p:sldId id="1496" r:id="rId28"/>
    <p:sldId id="1523" r:id="rId29"/>
    <p:sldId id="1497" r:id="rId30"/>
    <p:sldId id="1437" r:id="rId31"/>
    <p:sldId id="1499" r:id="rId32"/>
    <p:sldId id="1500" r:id="rId33"/>
    <p:sldId id="1501" r:id="rId34"/>
    <p:sldId id="1487" r:id="rId35"/>
    <p:sldId id="1502" r:id="rId36"/>
    <p:sldId id="1416" r:id="rId37"/>
    <p:sldId id="1524" r:id="rId38"/>
    <p:sldId id="1417" r:id="rId39"/>
    <p:sldId id="1462" r:id="rId40"/>
    <p:sldId id="1525" r:id="rId41"/>
    <p:sldId id="1463" r:id="rId42"/>
    <p:sldId id="1506" r:id="rId43"/>
    <p:sldId id="1526" r:id="rId44"/>
    <p:sldId id="1527" r:id="rId45"/>
    <p:sldId id="1422" r:id="rId46"/>
    <p:sldId id="1423" r:id="rId47"/>
    <p:sldId id="1426" r:id="rId48"/>
    <p:sldId id="1528" r:id="rId49"/>
    <p:sldId id="1510" r:id="rId50"/>
    <p:sldId id="1429" r:id="rId51"/>
    <p:sldId id="1431" r:id="rId52"/>
    <p:sldId id="1432" r:id="rId53"/>
    <p:sldId id="1433" r:id="rId54"/>
    <p:sldId id="1434" r:id="rId55"/>
    <p:sldId id="1511" r:id="rId56"/>
    <p:sldId id="1436" r:id="rId57"/>
    <p:sldId id="1438" r:id="rId58"/>
    <p:sldId id="1439" r:id="rId59"/>
    <p:sldId id="1514" r:id="rId60"/>
    <p:sldId id="1440" r:id="rId61"/>
    <p:sldId id="1492" r:id="rId62"/>
    <p:sldId id="1515" r:id="rId63"/>
    <p:sldId id="1516" r:id="rId64"/>
    <p:sldId id="1517" r:id="rId65"/>
    <p:sldId id="1518" r:id="rId66"/>
    <p:sldId id="1400" r:id="rId67"/>
    <p:sldId id="1504" r:id="rId68"/>
    <p:sldId id="152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005EA4"/>
    <a:srgbClr val="0000FF"/>
    <a:srgbClr val="66FF99"/>
    <a:srgbClr val="B8E08C"/>
    <a:srgbClr val="AE1221"/>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5884" autoAdjust="0"/>
  </p:normalViewPr>
  <p:slideViewPr>
    <p:cSldViewPr>
      <p:cViewPr varScale="1">
        <p:scale>
          <a:sx n="90" d="100"/>
          <a:sy n="90" d="100"/>
        </p:scale>
        <p:origin x="98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5472"/>
    </p:cViewPr>
  </p:sorterViewPr>
  <p:notesViewPr>
    <p:cSldViewPr>
      <p:cViewPr>
        <p:scale>
          <a:sx n="70" d="100"/>
          <a:sy n="70" d="100"/>
        </p:scale>
        <p:origin x="-2544" y="3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11/14/2022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11/14/2022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791200" cy="4114800"/>
          </a:xfrm>
        </p:spPr>
        <p:txBody>
          <a:bodyPr/>
          <a:lstStyle/>
          <a:p>
            <a:r>
              <a:rPr lang="en-US" sz="1200" dirty="0"/>
              <a:t>This chapter covers a very important topic, one that many students find compelling.  </a:t>
            </a:r>
          </a:p>
          <a:p>
            <a:endParaRPr lang="en-US" sz="1200" dirty="0"/>
          </a:p>
          <a:p>
            <a:r>
              <a:rPr lang="en-US" sz="1200" dirty="0"/>
              <a:t>Yet, it is one of the less challenging chapters.  Therefore, if you’re running short on time, you can probably do the following safely:</a:t>
            </a:r>
          </a:p>
          <a:p>
            <a:endParaRPr lang="en-US" sz="1200" dirty="0"/>
          </a:p>
          <a:p>
            <a:r>
              <a:rPr lang="en-US" sz="1200" dirty="0"/>
              <a:t>1)  Cover much of the material (especially the chapter’s first section) at a faster pace than you cover other chapters.  </a:t>
            </a:r>
          </a:p>
          <a:p>
            <a:endParaRPr lang="en-US" sz="1200" dirty="0"/>
          </a:p>
          <a:p>
            <a:r>
              <a:rPr lang="en-US" sz="1200" dirty="0"/>
              <a:t>2) Make your students bear a larger than normal share of the burden of learning the material.  For example, in the third major section (“Economic Growth and Public Policy”), you can choose one or more subsections to have students read on their own.  </a:t>
            </a:r>
          </a:p>
          <a:p>
            <a:endParaRPr lang="en-US" sz="1200" dirty="0"/>
          </a:p>
        </p:txBody>
      </p:sp>
      <p:sp>
        <p:nvSpPr>
          <p:cNvPr id="4" name="Slide Number Placeholder 3"/>
          <p:cNvSpPr>
            <a:spLocks noGrp="1"/>
          </p:cNvSpPr>
          <p:nvPr>
            <p:ph type="sldNum" sz="quarter" idx="10"/>
          </p:nvPr>
        </p:nvSpPr>
        <p:spPr/>
        <p:txBody>
          <a:bodyPr/>
          <a:lstStyle/>
          <a:p>
            <a:fld id="{2CAF6792-DBE1-4461-97FA-F85A7B48814E}" type="slidenum">
              <a:rPr lang="en-US" smtClean="0"/>
              <a:t>1</a:t>
            </a:fld>
            <a:endParaRPr lang="en-US" dirty="0"/>
          </a:p>
        </p:txBody>
      </p:sp>
    </p:spTree>
    <p:extLst>
      <p:ext uri="{BB962C8B-B14F-4D97-AF65-F5344CB8AC3E}">
        <p14:creationId xmlns:p14="http://schemas.microsoft.com/office/powerpoint/2010/main" val="408867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12</a:t>
            </a:fld>
            <a:endParaRPr lang="en-US"/>
          </a:p>
        </p:txBody>
      </p:sp>
    </p:spTree>
    <p:extLst>
      <p:ext uri="{BB962C8B-B14F-4D97-AF65-F5344CB8AC3E}">
        <p14:creationId xmlns:p14="http://schemas.microsoft.com/office/powerpoint/2010/main" val="60654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13</a:t>
            </a:fld>
            <a:endParaRPr lang="en-US"/>
          </a:p>
        </p:txBody>
      </p:sp>
    </p:spTree>
    <p:extLst>
      <p:ext uri="{BB962C8B-B14F-4D97-AF65-F5344CB8AC3E}">
        <p14:creationId xmlns:p14="http://schemas.microsoft.com/office/powerpoint/2010/main" val="121385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2053648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It is common to refer to physical capital as just “capital.” Here, though, the distinction is important, because the following slide discusses human capital.  </a:t>
            </a:r>
          </a:p>
          <a:p>
            <a:pPr eaLnBrk="1" hangingPunct="1"/>
            <a:endParaRPr lang="en-US" dirty="0"/>
          </a:p>
          <a:p>
            <a:pPr eaLnBrk="1" hangingPunct="1"/>
            <a:r>
              <a:rPr lang="en-US" dirty="0"/>
              <a:t>The last bullet point on this slide dovetails into the FYI box on the production function (which, in this PowerPoint presentation, follows the determinants of productivity).  If you are not covering that material, you can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180752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It is common to refer to physical capital as just “capital.” Here, though, the distinction is important, because the following slide discusses human capital.  </a:t>
            </a:r>
          </a:p>
          <a:p>
            <a:pPr eaLnBrk="1" hangingPunct="1"/>
            <a:endParaRPr lang="en-US" dirty="0"/>
          </a:p>
          <a:p>
            <a:pPr eaLnBrk="1" hangingPunct="1"/>
            <a:r>
              <a:rPr lang="en-US" dirty="0"/>
              <a:t>The last bullet point on this slide dovetails into the FYI box on the production function (which, in this PowerPoint presentation, follows the determinants of productivity).  If you are not covering that material, you can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140848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Again, if you’re not going to cover the production function, you can safely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17</a:t>
            </a:fld>
            <a:endParaRPr lang="en-US"/>
          </a:p>
        </p:txBody>
      </p:sp>
    </p:spTree>
    <p:extLst>
      <p:ext uri="{BB962C8B-B14F-4D97-AF65-F5344CB8AC3E}">
        <p14:creationId xmlns:p14="http://schemas.microsoft.com/office/powerpoint/2010/main" val="129790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countries are rich because they have abundant natural resources (e.g., Saudi Arabia has lots of oil). </a:t>
            </a:r>
          </a:p>
          <a:p>
            <a:r>
              <a:rPr lang="en-US" dirty="0"/>
              <a:t>But countries need not have much N to be rich (e.g., Japan imports the N it needs). </a:t>
            </a:r>
          </a:p>
        </p:txBody>
      </p:sp>
      <p:sp>
        <p:nvSpPr>
          <p:cNvPr id="4" name="Slide Number Placeholder 3"/>
          <p:cNvSpPr>
            <a:spLocks noGrp="1"/>
          </p:cNvSpPr>
          <p:nvPr>
            <p:ph type="sldNum" sz="quarter" idx="10"/>
          </p:nvPr>
        </p:nvSpPr>
        <p:spPr/>
        <p:txBody>
          <a:bodyPr/>
          <a:lstStyle/>
          <a:p>
            <a:fld id="{2CAF6792-DBE1-4461-97FA-F85A7B48814E}" type="slidenum">
              <a:rPr lang="en-US" smtClean="0"/>
              <a:t>18</a:t>
            </a:fld>
            <a:endParaRPr lang="en-US"/>
          </a:p>
        </p:txBody>
      </p:sp>
    </p:spTree>
    <p:extLst>
      <p:ext uri="{BB962C8B-B14F-4D97-AF65-F5344CB8AC3E}">
        <p14:creationId xmlns:p14="http://schemas.microsoft.com/office/powerpoint/2010/main" val="3029426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definition of technology is more broad than what most people think of as technology.  To most people, improvements in technology mean a smaller cell phone, a faster computer, a higher-definition television set, an MP3 player that can hold more songs, and so forth.  </a:t>
            </a:r>
          </a:p>
          <a:p>
            <a:pPr eaLnBrk="1" hangingPunct="1"/>
            <a:endParaRPr lang="en-US" dirty="0"/>
          </a:p>
          <a:p>
            <a:pPr eaLnBrk="1" hangingPunct="1"/>
            <a:r>
              <a:rPr lang="en-US" dirty="0"/>
              <a:t>But “technology” doesn’t just mean computer-related stuff.  Technology refers to the knowledge that allows producers to transform inputs into output.  </a:t>
            </a:r>
          </a:p>
          <a:p>
            <a:pPr eaLnBrk="1" hangingPunct="1"/>
            <a:endParaRPr lang="en-US" dirty="0"/>
          </a:p>
          <a:p>
            <a:pPr eaLnBrk="1" hangingPunct="1"/>
            <a:r>
              <a:rPr lang="en-US" dirty="0"/>
              <a:t>Here’s an important example of technological progress that doesn’t involve computers at all:  Henry Ford discovered that he could boost productivity in his auto factory simply by rearranging the workers and machines, and reassigning the workers’ tasks.  </a:t>
            </a:r>
          </a:p>
          <a:p>
            <a:pPr eaLnBrk="1" hangingPunct="1"/>
            <a:endParaRPr lang="en-US" dirty="0"/>
          </a:p>
          <a:p>
            <a:pPr eaLnBrk="1" hangingPunct="1"/>
            <a:r>
              <a:rPr lang="en-US" dirty="0"/>
              <a:t>(Interesting trivia:  While Henry Ford is famous for introducing the assembly line in 1913, the idea was already over 100 years old.  In 1799, Eli Whitney introduced assembly line production into the manufacture of muskets for the U.S. Government.  Whitney was famous for inventing the cotton gin, but his discovery of the assembly line has had a far greater impact on productivity and living standards in the U.S.)</a:t>
            </a:r>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121755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definition of technology is more broad than what most people think of as technology.  To most people, improvements in technology mean a smaller cell phone, a faster computer, a higher-definition television set, an MP3 player that can hold more songs, and so forth.  </a:t>
            </a:r>
          </a:p>
          <a:p>
            <a:pPr eaLnBrk="1" hangingPunct="1"/>
            <a:endParaRPr lang="en-US" dirty="0"/>
          </a:p>
          <a:p>
            <a:pPr eaLnBrk="1" hangingPunct="1"/>
            <a:r>
              <a:rPr lang="en-US" dirty="0"/>
              <a:t>But “technology” doesn’t just mean computer-related stuff.  Technology refers to the knowledge that allows producers to transform inputs into output.  </a:t>
            </a:r>
          </a:p>
          <a:p>
            <a:pPr eaLnBrk="1" hangingPunct="1"/>
            <a:endParaRPr lang="en-US" dirty="0"/>
          </a:p>
          <a:p>
            <a:pPr eaLnBrk="1" hangingPunct="1"/>
            <a:r>
              <a:rPr lang="en-US" dirty="0"/>
              <a:t>Here’s an important example of technological progress that doesn’t involve computers at all:  Henry Ford discovered that he could boost productivity in his auto factory simply by rearranging the workers and machines, and reassigning the workers’ tasks.  </a:t>
            </a:r>
          </a:p>
          <a:p>
            <a:pPr eaLnBrk="1" hangingPunct="1"/>
            <a:endParaRPr lang="en-US" dirty="0"/>
          </a:p>
          <a:p>
            <a:pPr eaLnBrk="1" hangingPunct="1"/>
            <a:r>
              <a:rPr lang="en-US" dirty="0"/>
              <a:t>(Interesting trivia:  While Henry Ford is famous for introducing the assembly line in 1913, the idea was already over 100 years old.  In 1799, Eli Whitney introduced assembly line production into the manufacture of muskets for the U.S. Government.  Whitney was famous for inventing the cotton gin, but his discovery of the assembly line has had a far greater impact on productivity and living standards in the U.S.)</a:t>
            </a:r>
          </a:p>
        </p:txBody>
      </p:sp>
      <p:sp>
        <p:nvSpPr>
          <p:cNvPr id="4" name="Slide Number Placeholder 3"/>
          <p:cNvSpPr>
            <a:spLocks noGrp="1"/>
          </p:cNvSpPr>
          <p:nvPr>
            <p:ph type="sldNum" sz="quarter" idx="10"/>
          </p:nvPr>
        </p:nvSpPr>
        <p:spPr/>
        <p:txBody>
          <a:bodyPr/>
          <a:lstStyle/>
          <a:p>
            <a:fld id="{2CAF6792-DBE1-4461-97FA-F85A7B48814E}" type="slidenum">
              <a:rPr lang="en-US" smtClean="0"/>
              <a:t>20</a:t>
            </a:fld>
            <a:endParaRPr lang="en-US"/>
          </a:p>
        </p:txBody>
      </p:sp>
    </p:spTree>
    <p:extLst>
      <p:ext uri="{BB962C8B-B14F-4D97-AF65-F5344CB8AC3E}">
        <p14:creationId xmlns:p14="http://schemas.microsoft.com/office/powerpoint/2010/main" val="725632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You might also add that technological knowledge can easily be shared among infinitely many producers.  Human capital is generally tied to the individuals who expend the effort to acquire it.   </a:t>
            </a:r>
          </a:p>
          <a:p>
            <a:pPr eaLnBrk="1" hangingPunct="1"/>
            <a:endParaRPr lang="en-US" dirty="0"/>
          </a:p>
          <a:p>
            <a:pPr eaLnBrk="1" hangingPunct="1"/>
            <a:r>
              <a:rPr lang="en-US" dirty="0"/>
              <a:t>For example, if someone discovers a more cost-effective way to manufacture cars, this knowledge can be shared with all auto manufacturers, causing a general increase in productivity in the auto sector.  If someone acquires some skills or experience that enable him or her to do his or her job better, then his productivity rises, but not that of all persons in his occupation.  </a:t>
            </a:r>
          </a:p>
        </p:txBody>
      </p:sp>
      <p:sp>
        <p:nvSpPr>
          <p:cNvPr id="4" name="Slide Number Placeholder 3"/>
          <p:cNvSpPr>
            <a:spLocks noGrp="1"/>
          </p:cNvSpPr>
          <p:nvPr>
            <p:ph type="sldNum" sz="quarter" idx="10"/>
          </p:nvPr>
        </p:nvSpPr>
        <p:spPr/>
        <p:txBody>
          <a:bodyPr/>
          <a:lstStyle/>
          <a:p>
            <a:fld id="{2CAF6792-DBE1-4461-97FA-F85A7B48814E}" type="slidenum">
              <a:rPr lang="en-US" smtClean="0"/>
              <a:t>21</a:t>
            </a:fld>
            <a:endParaRPr lang="en-US"/>
          </a:p>
        </p:txBody>
      </p:sp>
    </p:spTree>
    <p:extLst>
      <p:ext uri="{BB962C8B-B14F-4D97-AF65-F5344CB8AC3E}">
        <p14:creationId xmlns:p14="http://schemas.microsoft.com/office/powerpoint/2010/main" val="219064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‘Ask the experts’ feature provides the opportunity for class discussion.  </a:t>
            </a:r>
          </a:p>
          <a:p>
            <a:r>
              <a:rPr lang="en-US" dirty="0"/>
              <a:t>After showing the statement, you can ask your students to choose one of the options: agree, disagree, or uncertain. You can collect their answers in a variety of ways: show of hands, ballot, clicker system, etc. If time permits, you can allow students to group and discuss some of the reasons they chose their answer. </a:t>
            </a:r>
          </a:p>
          <a:p>
            <a:r>
              <a:rPr lang="en-US" dirty="0"/>
              <a:t>Ask the students to share with the class their reasons. Their answers will vary.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22</a:t>
            </a:fld>
            <a:endParaRPr lang="en-US"/>
          </a:p>
        </p:txBody>
      </p:sp>
    </p:spTree>
    <p:extLst>
      <p:ext uri="{BB962C8B-B14F-4D97-AF65-F5344CB8AC3E}">
        <p14:creationId xmlns:p14="http://schemas.microsoft.com/office/powerpoint/2010/main" val="255932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and the following two slides cover material in an FYI box.  If you wish, you can safely omit these slides without loss of continuity.  </a:t>
            </a:r>
          </a:p>
          <a:p>
            <a:pPr eaLnBrk="1" hangingPunct="1"/>
            <a:endParaRPr lang="en-US" dirty="0"/>
          </a:p>
          <a:p>
            <a:pPr eaLnBrk="1" hangingPunct="1"/>
            <a:r>
              <a:rPr lang="en-US" dirty="0"/>
              <a:t>Students may wonder why the technology variable (A) is multiplying the F( ) function rather than inside it.  For now, tell them only inputs go inside the F( ) function.  Ask them to wait until you show them the following slide, where it may be easier to see why we treat “A” differently than the other determinants of productivity.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23</a:t>
            </a:fld>
            <a:endParaRPr lang="en-US"/>
          </a:p>
        </p:txBody>
      </p:sp>
    </p:spTree>
    <p:extLst>
      <p:ext uri="{BB962C8B-B14F-4D97-AF65-F5344CB8AC3E}">
        <p14:creationId xmlns:p14="http://schemas.microsoft.com/office/powerpoint/2010/main" val="2128339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Point out to students that we are only multiplying the INPUTS by 2.  We are not multiplying the technology variable (“A”) by 2.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24</a:t>
            </a:fld>
            <a:endParaRPr lang="en-US"/>
          </a:p>
        </p:txBody>
      </p:sp>
    </p:spTree>
    <p:extLst>
      <p:ext uri="{BB962C8B-B14F-4D97-AF65-F5344CB8AC3E}">
        <p14:creationId xmlns:p14="http://schemas.microsoft.com/office/powerpoint/2010/main" val="3978361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267200"/>
            <a:ext cx="5867400" cy="4191000"/>
          </a:xfrm>
        </p:spPr>
        <p:txBody>
          <a:bodyPr/>
          <a:lstStyle/>
          <a:p>
            <a:pPr eaLnBrk="1" hangingPunct="1"/>
            <a:r>
              <a:rPr lang="en-US" sz="1200" u="sng" dirty="0"/>
              <a:t>Why “1” is inside the production function:</a:t>
            </a:r>
          </a:p>
          <a:p>
            <a:pPr eaLnBrk="1" hangingPunct="1"/>
            <a:endParaRPr lang="en-US" sz="1200" dirty="0"/>
          </a:p>
          <a:p>
            <a:pPr eaLnBrk="1" hangingPunct="1"/>
            <a:r>
              <a:rPr lang="en-US" sz="1200" dirty="0"/>
              <a:t>Students may wonder what the number “1” is doing inside the F( ) function.  On the preceding slide, the aggregate production function was written as  Y = A F(L, K, H, N).  We multiplied all of the inputs by 1/L, and because of constant returns to scale, output is also multiplied by 1/L:</a:t>
            </a:r>
          </a:p>
          <a:p>
            <a:pPr eaLnBrk="1" hangingPunct="1"/>
            <a:endParaRPr lang="en-US" sz="1200" dirty="0"/>
          </a:p>
          <a:p>
            <a:pPr eaLnBrk="1" hangingPunct="1"/>
            <a:r>
              <a:rPr lang="en-US" sz="1200" dirty="0"/>
              <a:t>Y/L = A F(L/L, K/L, H/L, N/L)</a:t>
            </a:r>
          </a:p>
          <a:p>
            <a:pPr eaLnBrk="1" hangingPunct="1"/>
            <a:endParaRPr lang="en-US" sz="1200" dirty="0"/>
          </a:p>
          <a:p>
            <a:pPr eaLnBrk="1" hangingPunct="1"/>
            <a:r>
              <a:rPr lang="en-US" sz="1200" dirty="0"/>
              <a:t>The first term in the F( ) function is L/L, which just equals 1.  </a:t>
            </a:r>
          </a:p>
          <a:p>
            <a:pPr eaLnBrk="1" hangingPunct="1"/>
            <a:endParaRPr lang="en-US" sz="1200" dirty="0"/>
          </a:p>
          <a:p>
            <a:pPr eaLnBrk="1" hangingPunct="1"/>
            <a:r>
              <a:rPr lang="en-US" sz="1200" dirty="0"/>
              <a:t>Read literally, this equation says that output per worker depends on technology, the number of workers per worker, the amount of physical and human capital per worker, and natural resources per worker.  But the number of workers per worker is always 1. </a:t>
            </a:r>
          </a:p>
          <a:p>
            <a:pPr eaLnBrk="1" hangingPunct="1"/>
            <a:endParaRPr lang="en-US" sz="1200" dirty="0"/>
          </a:p>
          <a:p>
            <a:pPr eaLnBrk="1" hangingPunct="1"/>
            <a:r>
              <a:rPr lang="en-US" sz="1200" u="sng" dirty="0"/>
              <a:t>Why “A” is outside the production function:</a:t>
            </a:r>
          </a:p>
          <a:p>
            <a:pPr eaLnBrk="1" hangingPunct="1"/>
            <a:endParaRPr lang="en-US" sz="1200" dirty="0"/>
          </a:p>
          <a:p>
            <a:pPr eaLnBrk="1" hangingPunct="1"/>
            <a:r>
              <a:rPr lang="en-US" sz="1200" dirty="0"/>
              <a:t>What matters for productivity is not “technical knowledge per worker” but simply “technological knowledge.”  Unlike physical capital or other resources, technological knowledge can be freely shared among all workers.  If the number of workers increases, you must purchase new capital for the new workers (or spread the existing capital more thinly), but technological knowledge can be freely shared with the new workers.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180794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114800"/>
            <a:ext cx="6553200" cy="4800600"/>
          </a:xfrm>
        </p:spPr>
        <p:txBody>
          <a:bodyPr/>
          <a:lstStyle/>
          <a:p>
            <a:pPr eaLnBrk="1" hangingPunct="1">
              <a:lnSpc>
                <a:spcPct val="100000"/>
              </a:lnSpc>
            </a:pPr>
            <a:r>
              <a:rPr lang="en-US" sz="1000" dirty="0"/>
              <a:t>Budget about 10 minutes of class time for this activity.  If you cannot afford ten minutes, delete a few of the policy choices to narrow of the focus of the discussion.</a:t>
            </a:r>
          </a:p>
          <a:p>
            <a:pPr eaLnBrk="1" hangingPunct="1">
              <a:lnSpc>
                <a:spcPct val="100000"/>
              </a:lnSpc>
            </a:pPr>
            <a:endParaRPr lang="en-US" sz="1000" dirty="0"/>
          </a:p>
          <a:p>
            <a:pPr eaLnBrk="1" hangingPunct="1">
              <a:lnSpc>
                <a:spcPct val="100000"/>
              </a:lnSpc>
            </a:pPr>
            <a:r>
              <a:rPr lang="en-US" sz="1000" dirty="0"/>
              <a:t>Suggested instructions:  Display the question and read off the policy options (briefly elaborating on any of them if you feel appropriate).  Tell students that there is no single correct answer, and that all feedback is welcome.  Give students a moment to decide, then take a vote.  Make a note of the number of votes each policy receives.  </a:t>
            </a:r>
          </a:p>
          <a:p>
            <a:pPr eaLnBrk="1" hangingPunct="1">
              <a:lnSpc>
                <a:spcPct val="100000"/>
              </a:lnSpc>
            </a:pPr>
            <a:r>
              <a:rPr lang="en-US" sz="1000" dirty="0"/>
              <a:t>	Start with the policy option that received the most votes. Ask 1 or 2 students who voted for this option to explain why they voted for it.  Next, do the same for the option that received the second largest number of votes, or any other policy choice you wish to discuss.  </a:t>
            </a:r>
          </a:p>
          <a:p>
            <a:pPr eaLnBrk="1" hangingPunct="1">
              <a:lnSpc>
                <a:spcPct val="100000"/>
              </a:lnSpc>
            </a:pPr>
            <a:r>
              <a:rPr lang="en-US" sz="1000" dirty="0"/>
              <a:t>	This activity has several objectives.  </a:t>
            </a:r>
            <a:r>
              <a:rPr lang="en-US" sz="1000" u="sng" dirty="0"/>
              <a:t>First</a:t>
            </a:r>
            <a:r>
              <a:rPr lang="en-US" sz="1000" dirty="0"/>
              <a:t>, it breaks up the lecture with a brief discussion activity that engages students.  </a:t>
            </a:r>
            <a:r>
              <a:rPr lang="en-US" sz="1000" u="sng" dirty="0"/>
              <a:t>Second</a:t>
            </a:r>
            <a:r>
              <a:rPr lang="en-US" sz="1000" dirty="0"/>
              <a:t>, it puts students in a frame of mind that makes them more receptive to the material that follows – namely, the different ways that policy can affect the determinants of productivity, economic growth, and living standards.  </a:t>
            </a:r>
            <a:r>
              <a:rPr lang="en-US" sz="1000" u="sng" dirty="0"/>
              <a:t>Third</a:t>
            </a:r>
            <a:r>
              <a:rPr lang="en-US" sz="1000" dirty="0"/>
              <a:t>, it gives you some quick assessment of student comprehension. When students explain why they voted for particular policies, you will see whether their explanations reflect an attempt to apply the concepts covered so far in this presentation.  For example, suppose a student says she voted for policy (a) because more investment raises capital per worker, which raises productivity and living standards.  This student has successfully applied the concepts covered earlier in your presentation.  </a:t>
            </a:r>
          </a:p>
          <a:p>
            <a:pPr eaLnBrk="1" hangingPunct="1">
              <a:lnSpc>
                <a:spcPct val="100000"/>
              </a:lnSpc>
            </a:pPr>
            <a:endParaRPr lang="en-US" sz="1000" dirty="0"/>
          </a:p>
          <a:p>
            <a:pPr eaLnBrk="1" hangingPunct="1">
              <a:lnSpc>
                <a:spcPct val="100000"/>
              </a:lnSpc>
            </a:pPr>
            <a:r>
              <a:rPr lang="en-US" sz="1000" dirty="0"/>
              <a:t>Alternatively, suppose you get several responses like the following:  “I voted for (a) because I think it’s better for the country to retain control of their own factories, rather than letting multinationals like Nike own the factories.”  A response like this is an example of “thinking outside the box” – answering the question based NOT on the material covered so far, but on impressions students have formed from reading the newspaper or watching the evening news or “60 Minutes.”   </a:t>
            </a:r>
          </a:p>
          <a:p>
            <a:pPr eaLnBrk="1" hangingPunct="1">
              <a:lnSpc>
                <a:spcPct val="100000"/>
              </a:lnSpc>
            </a:pPr>
            <a:endParaRPr lang="en-US" sz="1000" dirty="0"/>
          </a:p>
          <a:p>
            <a:pPr eaLnBrk="1" hangingPunct="1">
              <a:lnSpc>
                <a:spcPct val="100000"/>
              </a:lnSpc>
            </a:pPr>
            <a:r>
              <a:rPr lang="en-US" sz="1000" dirty="0"/>
              <a:t>After you get several such responses, you might tell students something like this:  “Many of your responses are how a typical, intelligent, college-educated person might answer this question.  However, what you should try to do is to ‘think INSIDE the box’ – i.e., answer the question based strictly on the material covered in this chapter.  Here, ‘the box’ is the model I’ve just presented, which says that living standards are determined by productivity, and productivity is determined by capital per worker, human capital per worker, natural resources per worker, and technology.  So your objective is to think of how each policy affects these determinants.  That is what we’ll discuss in the remainder of this chapter.  As we go over this material next, see how the policy you voted for affects productivity or its growth rate.”</a:t>
            </a:r>
          </a:p>
          <a:p>
            <a:pPr eaLnBrk="1" hangingPunct="1"/>
            <a:endParaRPr lang="en-US" sz="1000" dirty="0"/>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396135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Remember one of the 10 Principles from Chapter 1:  people face tradeoffs.  The tradeoff between current and future consumption is a good example of one.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we see a tradeoff between current and future consumption.</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28</a:t>
            </a:fld>
            <a:endParaRPr lang="en-US"/>
          </a:p>
        </p:txBody>
      </p:sp>
    </p:spTree>
    <p:extLst>
      <p:ext uri="{BB962C8B-B14F-4D97-AF65-F5344CB8AC3E}">
        <p14:creationId xmlns:p14="http://schemas.microsoft.com/office/powerpoint/2010/main" val="1174423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Remember one of the 10 Principles from Chapter 1:  people face tradeoffs.  The tradeoff between current and future consumption is a good example of one.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we see a tradeoff between current and future consumption.</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29</a:t>
            </a:fld>
            <a:endParaRPr lang="en-US"/>
          </a:p>
        </p:txBody>
      </p:sp>
    </p:spTree>
    <p:extLst>
      <p:ext uri="{BB962C8B-B14F-4D97-AF65-F5344CB8AC3E}">
        <p14:creationId xmlns:p14="http://schemas.microsoft.com/office/powerpoint/2010/main" val="674636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30</a:t>
            </a:fld>
            <a:endParaRPr lang="en-US"/>
          </a:p>
        </p:txBody>
      </p:sp>
    </p:spTree>
    <p:extLst>
      <p:ext uri="{BB962C8B-B14F-4D97-AF65-F5344CB8AC3E}">
        <p14:creationId xmlns:p14="http://schemas.microsoft.com/office/powerpoint/2010/main" val="3208897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EF6E543-D07B-4CB1-9B7F-53AAAB0304C8}" type="slidenum">
              <a:rPr lang="en-US" smtClean="0"/>
              <a:pPr eaLnBrk="1" hangingPunct="1"/>
              <a:t>31</a:t>
            </a:fld>
            <a:endParaRPr lang="en-US"/>
          </a:p>
        </p:txBody>
      </p:sp>
      <p:sp>
        <p:nvSpPr>
          <p:cNvPr id="81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35A0CAF-EACA-4161-9BEB-34102FB93BC4}" type="slidenum">
              <a:rPr lang="en-US" sz="1200">
                <a:cs typeface="Arial" charset="0"/>
              </a:rPr>
              <a:pPr algn="r" eaLnBrk="1" hangingPunct="1"/>
              <a:t>31</a:t>
            </a:fld>
            <a:endParaRPr lang="en-US" sz="1200">
              <a:cs typeface="Arial" charset="0"/>
            </a:endParaRPr>
          </a:p>
        </p:txBody>
      </p:sp>
      <p:sp>
        <p:nvSpPr>
          <p:cNvPr id="81924" name="Rectangle 2"/>
          <p:cNvSpPr>
            <a:spLocks noGrp="1" noRot="1" noChangeAspect="1" noChangeArrowheads="1" noTextEdit="1"/>
          </p:cNvSpPr>
          <p:nvPr>
            <p:ph type="sldImg"/>
          </p:nvPr>
        </p:nvSpPr>
        <p:spPr>
          <a:xfrm>
            <a:off x="1506538" y="534988"/>
            <a:ext cx="3890962" cy="2917825"/>
          </a:xfrm>
          <a:ln/>
        </p:spPr>
      </p:sp>
      <p:sp>
        <p:nvSpPr>
          <p:cNvPr id="81925" name="Rectangle 3"/>
          <p:cNvSpPr>
            <a:spLocks noGrp="1" noChangeArrowheads="1"/>
          </p:cNvSpPr>
          <p:nvPr>
            <p:ph type="body" idx="1"/>
          </p:nvPr>
        </p:nvSpPr>
        <p:spPr>
          <a:xfrm>
            <a:off x="715963" y="3673475"/>
            <a:ext cx="5475287" cy="4668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slide replicates Figure 1 from the text, which illustrates the relationship between productivity (output per worker) and one of its determinants:  capital per worker.  </a:t>
            </a:r>
          </a:p>
          <a:p>
            <a:pPr eaLnBrk="1" hangingPunct="1"/>
            <a:endParaRPr lang="en-US" dirty="0"/>
          </a:p>
          <a:p>
            <a:pPr eaLnBrk="1" hangingPunct="1"/>
            <a:r>
              <a:rPr lang="en-US" dirty="0"/>
              <a:t>The curve is drawn for given values of the other determinants of productivity (human capital per worker, natural resources per worker, technology).  A change in any of these other determinants would shift the curve.  </a:t>
            </a:r>
          </a:p>
          <a:p>
            <a:pPr eaLnBrk="1" hangingPunct="1"/>
            <a:endParaRPr lang="en-US" dirty="0"/>
          </a:p>
          <a:p>
            <a:pPr eaLnBrk="1" hangingPunct="1"/>
            <a:r>
              <a:rPr lang="en-US" dirty="0"/>
              <a:t>The graph is positively sloped:  productivity is higher when the average worker has more capital.  </a:t>
            </a:r>
          </a:p>
          <a:p>
            <a:pPr eaLnBrk="1" hangingPunct="1"/>
            <a:endParaRPr lang="en-US" dirty="0"/>
          </a:p>
          <a:p>
            <a:pPr eaLnBrk="1" hangingPunct="1"/>
            <a:r>
              <a:rPr lang="en-US" dirty="0"/>
              <a:t>The graph is curved, reflecting diminishing returns to capital:  as the average worker gets more and more capital, productivity rises at a decreasing rate.  Students may find it easier to understand the following statement (especially if this is their first course in economics):  If workers don’t have very much capital, giving them more will increase their productivity a lot.  If workers already have a lot of capital, giving them more won’t increase their productivity very much.  </a:t>
            </a:r>
          </a:p>
          <a:p>
            <a:pPr eaLnBrk="1" hangingPunct="1"/>
            <a:endParaRPr lang="en-US" dirty="0"/>
          </a:p>
          <a:p>
            <a:pPr eaLnBrk="1" hangingPunct="1"/>
            <a:r>
              <a:rPr lang="en-US" dirty="0"/>
              <a:t>In the long run, higher savings rate:</a:t>
            </a:r>
          </a:p>
          <a:p>
            <a:pPr eaLnBrk="1" hangingPunct="1"/>
            <a:r>
              <a:rPr lang="en-US" dirty="0"/>
              <a:t>- Higher level of productivity</a:t>
            </a:r>
          </a:p>
          <a:p>
            <a:pPr eaLnBrk="1" hangingPunct="1"/>
            <a:r>
              <a:rPr lang="en-US" dirty="0"/>
              <a:t>- Higher level of income</a:t>
            </a:r>
          </a:p>
          <a:p>
            <a:pPr eaLnBrk="1" hangingPunct="1"/>
            <a:r>
              <a:rPr lang="en-US" dirty="0"/>
              <a:t>- Not higher growth in productivity or income</a:t>
            </a:r>
          </a:p>
          <a:p>
            <a:pPr eaLnBrk="1" hangingPunct="1"/>
            <a:endParaRPr lang="en-US" dirty="0"/>
          </a:p>
        </p:txBody>
      </p:sp>
    </p:spTree>
    <p:extLst>
      <p:ext uri="{BB962C8B-B14F-4D97-AF65-F5344CB8AC3E}">
        <p14:creationId xmlns:p14="http://schemas.microsoft.com/office/powerpoint/2010/main" val="39926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and the next two slides are from the FYI box entitled “A Picture is Worth A Thousand Statistics.”  These photos put a human face on the statistics and theories.  Many students connect to these pictures more than to the data in Table 1.   </a:t>
            </a:r>
          </a:p>
          <a:p>
            <a:pPr eaLnBrk="1" hangingPunct="1"/>
            <a:endParaRPr lang="en-US" dirty="0"/>
          </a:p>
          <a:p>
            <a:pPr eaLnBrk="1" hangingPunct="1"/>
            <a:r>
              <a:rPr lang="en-US" dirty="0"/>
              <a:t>For each picture, the family was paid to drag all of its stuff outside for the photo. </a:t>
            </a:r>
          </a:p>
          <a:p>
            <a:pPr eaLnBrk="1" hangingPunct="1"/>
            <a:endParaRPr lang="en-US" dirty="0"/>
          </a:p>
          <a:p>
            <a:pPr eaLnBrk="1" hangingPunct="1"/>
            <a:r>
              <a:rPr lang="en-US" dirty="0"/>
              <a:t>Before revealing the statistics in the lower left-hand corner, let your students soak in the picture for a moment.  Point out some of the lovely things the family owns—the sailboat, the house with two chimneys and two bay windows in front, the state-of-the-art washer/dryer, and so forth.  </a:t>
            </a:r>
          </a:p>
          <a:p>
            <a:pPr eaLnBrk="1" hangingPunct="1"/>
            <a:endParaRPr lang="en-US" dirty="0"/>
          </a:p>
          <a:p>
            <a:pPr eaLnBrk="1" hangingPunct="1"/>
            <a:r>
              <a:rPr lang="en-US" dirty="0"/>
              <a:t>Data sources:  See textbook.  </a:t>
            </a:r>
          </a:p>
          <a:p>
            <a:pPr eaLnBrk="1" hangingPunct="1"/>
            <a:endParaRPr lang="en-US" dirty="0"/>
          </a:p>
          <a:p>
            <a:pPr eaLnBrk="1" hangingPunct="1"/>
            <a:r>
              <a:rPr lang="en-US" dirty="0"/>
              <a:t>The child mortality rate is the percentage of children that die before reaching 5 years of age. </a:t>
            </a:r>
          </a:p>
          <a:p>
            <a:pPr eaLnBrk="1" hangingPunct="1"/>
            <a:endParaRPr lang="en-US" dirty="0"/>
          </a:p>
          <a:p>
            <a:pPr eaLnBrk="1" hangingPunct="1"/>
            <a:r>
              <a:rPr lang="en-US" dirty="0"/>
              <a:t>The educational attainment is the percentage of collage aged people enrolled in college.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a:t>
            </a:fld>
            <a:endParaRPr lang="en-US"/>
          </a:p>
        </p:txBody>
      </p:sp>
    </p:spTree>
    <p:extLst>
      <p:ext uri="{BB962C8B-B14F-4D97-AF65-F5344CB8AC3E}">
        <p14:creationId xmlns:p14="http://schemas.microsoft.com/office/powerpoint/2010/main" val="4059939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92920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23D9BDA-DE88-4131-9D4B-F637C080EDEA}" type="slidenum">
              <a:rPr lang="en-US" smtClean="0"/>
              <a:pPr eaLnBrk="1" hangingPunct="1"/>
              <a:t>33</a:t>
            </a:fld>
            <a:endParaRPr lang="en-US"/>
          </a:p>
        </p:txBody>
      </p:sp>
      <p:sp>
        <p:nvSpPr>
          <p:cNvPr id="8294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15D2C8D-6BD9-4B68-B63A-03E6E91B4969}" type="slidenum">
              <a:rPr lang="en-US" sz="1200">
                <a:cs typeface="Arial" charset="0"/>
              </a:rPr>
              <a:pPr algn="r" eaLnBrk="1" hangingPunct="1"/>
              <a:t>33</a:t>
            </a:fld>
            <a:endParaRPr lang="en-US" sz="1200">
              <a:cs typeface="Arial" charset="0"/>
            </a:endParaRPr>
          </a:p>
        </p:txBody>
      </p:sp>
      <p:sp>
        <p:nvSpPr>
          <p:cNvPr id="82948" name="Rectangle 2"/>
          <p:cNvSpPr>
            <a:spLocks noGrp="1" noRot="1" noChangeAspect="1" noChangeArrowheads="1" noTextEdit="1"/>
          </p:cNvSpPr>
          <p:nvPr>
            <p:ph type="sldImg"/>
          </p:nvPr>
        </p:nvSpPr>
        <p:spPr>
          <a:xfrm>
            <a:off x="1506538" y="534988"/>
            <a:ext cx="3890962" cy="2917825"/>
          </a:xfrm>
          <a:ln/>
        </p:spPr>
      </p:sp>
      <p:sp>
        <p:nvSpPr>
          <p:cNvPr id="82949" name="Rectangle 3"/>
          <p:cNvSpPr>
            <a:spLocks noGrp="1" noChangeArrowheads="1"/>
          </p:cNvSpPr>
          <p:nvPr>
            <p:ph type="body" idx="1"/>
          </p:nvPr>
        </p:nvSpPr>
        <p:spPr>
          <a:xfrm>
            <a:off x="549275" y="3641725"/>
            <a:ext cx="5902325" cy="504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Notice that K/L increases by the same amount in both countries.  But thanks to diminishing returns, the increase in K/L has a bigger effect in the poor country than in the rich country.  </a:t>
            </a:r>
          </a:p>
          <a:p>
            <a:pPr eaLnBrk="1" hangingPunct="1"/>
            <a:endParaRPr lang="en-US" dirty="0"/>
          </a:p>
          <a:p>
            <a:pPr eaLnBrk="1" hangingPunct="1"/>
            <a:r>
              <a:rPr lang="en-US" dirty="0"/>
              <a:t>As a result, the poor country enjoys a higher growth rate than the rich country, and the gap between them shrinks over time.  In the literature, this is known as “convergence.”  In this principles-level book, it is called the “catch-up effect.”  </a:t>
            </a:r>
          </a:p>
          <a:p>
            <a:pPr eaLnBrk="1" hangingPunct="1"/>
            <a:endParaRPr lang="en-US" dirty="0"/>
          </a:p>
          <a:p>
            <a:pPr eaLnBrk="1" hangingPunct="1"/>
            <a:r>
              <a:rPr lang="en-US" dirty="0"/>
              <a:t>In order for the catch-up effect to work, it must be true that both countries have the same technology and hence production function.  If the poor country has inferior technology, its production function will be lower; then, it won’t necessarily grow faster than the rich one, and the gap won’t necessarily shrink over time.  </a:t>
            </a:r>
          </a:p>
        </p:txBody>
      </p:sp>
    </p:spTree>
    <p:extLst>
      <p:ext uri="{BB962C8B-B14F-4D97-AF65-F5344CB8AC3E}">
        <p14:creationId xmlns:p14="http://schemas.microsoft.com/office/powerpoint/2010/main" val="1639839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34</a:t>
            </a:fld>
            <a:endParaRPr lang="en-US"/>
          </a:p>
        </p:txBody>
      </p:sp>
    </p:spTree>
    <p:extLst>
      <p:ext uri="{BB962C8B-B14F-4D97-AF65-F5344CB8AC3E}">
        <p14:creationId xmlns:p14="http://schemas.microsoft.com/office/powerpoint/2010/main" val="1906126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35</a:t>
            </a:fld>
            <a:endParaRPr lang="en-US"/>
          </a:p>
        </p:txBody>
      </p:sp>
    </p:spTree>
    <p:extLst>
      <p:ext uri="{BB962C8B-B14F-4D97-AF65-F5344CB8AC3E}">
        <p14:creationId xmlns:p14="http://schemas.microsoft.com/office/powerpoint/2010/main" val="1460235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To raise </a:t>
            </a:r>
            <a:r>
              <a:rPr lang="en-US" sz="1200" b="1" dirty="0"/>
              <a:t>K</a:t>
            </a:r>
            <a:r>
              <a:rPr lang="en-US" sz="1200" dirty="0"/>
              <a:t>/</a:t>
            </a:r>
            <a:r>
              <a:rPr lang="en-US" sz="1200" b="1" dirty="0"/>
              <a:t>L</a:t>
            </a:r>
            <a:r>
              <a:rPr lang="en-US" sz="1200" dirty="0"/>
              <a:t> and hence productivity, wages, and living standards, the government can encourage investment</a:t>
            </a:r>
            <a:r>
              <a:rPr lang="en-US" sz="1200" baseline="0" dirty="0"/>
              <a:t> from abroad.</a:t>
            </a:r>
            <a:endParaRPr lang="en-US" sz="1200"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36</a:t>
            </a:fld>
            <a:endParaRPr lang="en-US"/>
          </a:p>
        </p:txBody>
      </p:sp>
    </p:spTree>
    <p:extLst>
      <p:ext uri="{BB962C8B-B14F-4D97-AF65-F5344CB8AC3E}">
        <p14:creationId xmlns:p14="http://schemas.microsoft.com/office/powerpoint/2010/main" val="733425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To raise </a:t>
            </a:r>
            <a:r>
              <a:rPr lang="en-US" sz="1200" b="1" dirty="0"/>
              <a:t>K</a:t>
            </a:r>
            <a:r>
              <a:rPr lang="en-US" sz="1200" dirty="0"/>
              <a:t>/</a:t>
            </a:r>
            <a:r>
              <a:rPr lang="en-US" sz="1200" b="1" dirty="0"/>
              <a:t>L</a:t>
            </a:r>
            <a:r>
              <a:rPr lang="en-US" sz="1200" dirty="0"/>
              <a:t> and hence productivity, wages, and living standards, the government can encourage investment</a:t>
            </a:r>
            <a:r>
              <a:rPr lang="en-US" sz="1200" baseline="0" dirty="0"/>
              <a:t> from abroad.</a:t>
            </a:r>
            <a:endParaRPr lang="en-US" sz="1200"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37</a:t>
            </a:fld>
            <a:endParaRPr lang="en-US"/>
          </a:p>
        </p:txBody>
      </p:sp>
    </p:spTree>
    <p:extLst>
      <p:ext uri="{BB962C8B-B14F-4D97-AF65-F5344CB8AC3E}">
        <p14:creationId xmlns:p14="http://schemas.microsoft.com/office/powerpoint/2010/main" val="1736554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38</a:t>
            </a:fld>
            <a:endParaRPr lang="en-US"/>
          </a:p>
        </p:txBody>
      </p:sp>
    </p:spTree>
    <p:extLst>
      <p:ext uri="{BB962C8B-B14F-4D97-AF65-F5344CB8AC3E}">
        <p14:creationId xmlns:p14="http://schemas.microsoft.com/office/powerpoint/2010/main" val="3592557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can increase productivity by promoting education–investment in human capital (H): public schools, subsidized loans for college.</a:t>
            </a:r>
          </a:p>
          <a:p>
            <a:endParaRPr lang="en-US" dirty="0"/>
          </a:p>
          <a:p>
            <a:r>
              <a:rPr lang="en-US" dirty="0"/>
              <a:t>Brazil has implemented a policy which gives families cash payments if their children attend school faithfully.  Other developing countries have similar policies, which experts predict will raise productivity and living standards in the long run.</a:t>
            </a:r>
          </a:p>
          <a:p>
            <a:endParaRPr lang="en-US" dirty="0"/>
          </a:p>
          <a:p>
            <a:r>
              <a:rPr lang="en-US" dirty="0"/>
              <a:t>Earlier editions of the textbook contained an “In the News” box with an article on this.  If you’re interested, see:</a:t>
            </a:r>
          </a:p>
          <a:p>
            <a:r>
              <a:rPr lang="en-US" dirty="0" err="1"/>
              <a:t>Dugger</a:t>
            </a:r>
            <a:r>
              <a:rPr lang="en-US" dirty="0"/>
              <a:t>, Celia W.  “Brazil pays parents to help poor be students, not wage earners.”  New York Times, January 3, 2004. </a:t>
            </a:r>
          </a:p>
        </p:txBody>
      </p:sp>
      <p:sp>
        <p:nvSpPr>
          <p:cNvPr id="4" name="Slide Number Placeholder 3"/>
          <p:cNvSpPr>
            <a:spLocks noGrp="1"/>
          </p:cNvSpPr>
          <p:nvPr>
            <p:ph type="sldNum" sz="quarter" idx="10"/>
          </p:nvPr>
        </p:nvSpPr>
        <p:spPr/>
        <p:txBody>
          <a:bodyPr/>
          <a:lstStyle/>
          <a:p>
            <a:fld id="{2CAF6792-DBE1-4461-97FA-F85A7B48814E}" type="slidenum">
              <a:rPr lang="en-US" smtClean="0"/>
              <a:t>39</a:t>
            </a:fld>
            <a:endParaRPr lang="en-US"/>
          </a:p>
        </p:txBody>
      </p:sp>
    </p:spTree>
    <p:extLst>
      <p:ext uri="{BB962C8B-B14F-4D97-AF65-F5344CB8AC3E}">
        <p14:creationId xmlns:p14="http://schemas.microsoft.com/office/powerpoint/2010/main" val="2958618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can increase productivity by promoting education–investment in human capital (H): public schools, subsidized loans for college.</a:t>
            </a:r>
          </a:p>
          <a:p>
            <a:endParaRPr lang="en-US" dirty="0"/>
          </a:p>
          <a:p>
            <a:r>
              <a:rPr lang="en-US" dirty="0"/>
              <a:t>Brazil has implemented a policy which gives families cash payments if their children attend school faithfully.  Other developing countries have similar policies, which experts predict will raise productivity and living standards in the long run.</a:t>
            </a:r>
          </a:p>
          <a:p>
            <a:endParaRPr lang="en-US" dirty="0"/>
          </a:p>
          <a:p>
            <a:r>
              <a:rPr lang="en-US" dirty="0"/>
              <a:t>Earlier editions of the textbook contained an “In the News” box with an article on this.  If you’re interested, see:</a:t>
            </a:r>
          </a:p>
          <a:p>
            <a:r>
              <a:rPr lang="en-US" dirty="0" err="1"/>
              <a:t>Dugger</a:t>
            </a:r>
            <a:r>
              <a:rPr lang="en-US" dirty="0"/>
              <a:t>, Celia W.  “Brazil pays parents to help poor be students, not wage earners.”  New York Times, January 3, 2004. </a:t>
            </a:r>
          </a:p>
        </p:txBody>
      </p:sp>
      <p:sp>
        <p:nvSpPr>
          <p:cNvPr id="4" name="Slide Number Placeholder 3"/>
          <p:cNvSpPr>
            <a:spLocks noGrp="1"/>
          </p:cNvSpPr>
          <p:nvPr>
            <p:ph type="sldNum" sz="quarter" idx="10"/>
          </p:nvPr>
        </p:nvSpPr>
        <p:spPr/>
        <p:txBody>
          <a:bodyPr/>
          <a:lstStyle/>
          <a:p>
            <a:fld id="{2CAF6792-DBE1-4461-97FA-F85A7B48814E}" type="slidenum">
              <a:rPr lang="en-US" smtClean="0"/>
              <a:t>40</a:t>
            </a:fld>
            <a:endParaRPr lang="en-US"/>
          </a:p>
        </p:txBody>
      </p:sp>
    </p:spTree>
    <p:extLst>
      <p:ext uri="{BB962C8B-B14F-4D97-AF65-F5344CB8AC3E}">
        <p14:creationId xmlns:p14="http://schemas.microsoft.com/office/powerpoint/2010/main" val="2041559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You might want to point out that the positive correlations between living standards and education or health and nutrition could result from causality in either direction:  </a:t>
            </a:r>
          </a:p>
          <a:p>
            <a:pPr eaLnBrk="1" hangingPunct="1"/>
            <a:endParaRPr lang="en-US" dirty="0"/>
          </a:p>
          <a:p>
            <a:pPr eaLnBrk="1" hangingPunct="1"/>
            <a:r>
              <a:rPr lang="en-US" dirty="0"/>
              <a:t>Investing in human capital—either through education or improving health and nutrition—can indeed lead to higher incomes in the long run.  But it is equally true that countries with higher incomes can afford to devote more resources to schooling or improving health &amp; nutrition.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41</a:t>
            </a:fld>
            <a:endParaRPr lang="en-US"/>
          </a:p>
        </p:txBody>
      </p:sp>
    </p:spTree>
    <p:extLst>
      <p:ext uri="{BB962C8B-B14F-4D97-AF65-F5344CB8AC3E}">
        <p14:creationId xmlns:p14="http://schemas.microsoft.com/office/powerpoint/2010/main" val="42027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Again, let your students have a good look at the photo before revealing the statistics in the lower left corner.  </a:t>
            </a:r>
          </a:p>
          <a:p>
            <a:pPr eaLnBrk="1" hangingPunct="1"/>
            <a:endParaRPr lang="en-US" dirty="0"/>
          </a:p>
          <a:p>
            <a:pPr eaLnBrk="1" hangingPunct="1"/>
            <a:r>
              <a:rPr lang="en-US" dirty="0"/>
              <a:t>This family seems comfortable, but they don’t have quite as much stuff as the British family.  No sailboat.  No house with bay windows.  </a:t>
            </a:r>
          </a:p>
          <a:p>
            <a:pPr eaLnBrk="1" hangingPunct="1"/>
            <a:endParaRPr lang="en-US" dirty="0"/>
          </a:p>
          <a:p>
            <a:pPr eaLnBrk="1" hangingPunct="1"/>
            <a:r>
              <a:rPr lang="en-US" dirty="0"/>
              <a:t>Indeed, an</a:t>
            </a:r>
            <a:r>
              <a:rPr lang="en-US" baseline="0" dirty="0"/>
              <a:t> income of $16,000 seems incredibly low by the standards to which most American college students are accustomed.  But, this family is not doing so bad, and this income is actually not bad by the standards of the rest of the world. </a:t>
            </a:r>
            <a:endParaRPr lang="en-US" dirty="0"/>
          </a:p>
          <a:p>
            <a:pPr eaLnBrk="1" hangingPunct="1"/>
            <a:endParaRPr lang="en-US" dirty="0"/>
          </a:p>
          <a:p>
            <a:pPr eaLnBrk="1" hangingPunct="1"/>
            <a:r>
              <a:rPr lang="en-US" dirty="0"/>
              <a:t>Data sources:  See textbook.  </a:t>
            </a:r>
          </a:p>
          <a:p>
            <a:pPr eaLnBrk="1" hangingPunct="1"/>
            <a:endParaRPr lang="en-US" dirty="0"/>
          </a:p>
          <a:p>
            <a:pPr eaLnBrk="1" hangingPunct="1"/>
            <a:r>
              <a:rPr lang="en-US" dirty="0"/>
              <a:t>The child mortality rate is the percentage of children that die before reaching 5 years of age. </a:t>
            </a:r>
          </a:p>
          <a:p>
            <a:pPr eaLnBrk="1" hangingPunct="1"/>
            <a:endParaRPr lang="en-US" dirty="0"/>
          </a:p>
          <a:p>
            <a:pPr eaLnBrk="1" hangingPunct="1"/>
            <a:r>
              <a:rPr lang="en-US" dirty="0"/>
              <a:t>The educational attainment is the percentage of collage aged people enrolled in college.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3218637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42</a:t>
            </a:fld>
            <a:endParaRPr lang="en-US"/>
          </a:p>
        </p:txBody>
      </p:sp>
    </p:spTree>
    <p:extLst>
      <p:ext uri="{BB962C8B-B14F-4D97-AF65-F5344CB8AC3E}">
        <p14:creationId xmlns:p14="http://schemas.microsoft.com/office/powerpoint/2010/main" val="1112504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sentence</a:t>
            </a:r>
            <a:r>
              <a:rPr lang="en-US" baseline="0" dirty="0"/>
              <a:t> is one of the Ten Principles. </a:t>
            </a:r>
          </a:p>
          <a:p>
            <a:r>
              <a:rPr lang="en-US" dirty="0"/>
              <a:t>The price system allocates resources to their most efficient uses. This requires respect for property</a:t>
            </a:r>
            <a:r>
              <a:rPr lang="en-US" baseline="0" dirty="0"/>
              <a:t> rights.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43</a:t>
            </a:fld>
            <a:endParaRPr lang="en-US"/>
          </a:p>
        </p:txBody>
      </p:sp>
    </p:spTree>
    <p:extLst>
      <p:ext uri="{BB962C8B-B14F-4D97-AF65-F5344CB8AC3E}">
        <p14:creationId xmlns:p14="http://schemas.microsoft.com/office/powerpoint/2010/main" val="4273689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poor countries, the justice system doesn’t work very well.</a:t>
            </a:r>
          </a:p>
        </p:txBody>
      </p:sp>
      <p:sp>
        <p:nvSpPr>
          <p:cNvPr id="4" name="Slide Number Placeholder 3"/>
          <p:cNvSpPr>
            <a:spLocks noGrp="1"/>
          </p:cNvSpPr>
          <p:nvPr>
            <p:ph type="sldNum" sz="quarter" idx="10"/>
          </p:nvPr>
        </p:nvSpPr>
        <p:spPr/>
        <p:txBody>
          <a:bodyPr/>
          <a:lstStyle/>
          <a:p>
            <a:fld id="{2CAF6792-DBE1-4461-97FA-F85A7B48814E}" type="slidenum">
              <a:rPr lang="en-US" smtClean="0"/>
              <a:t>44</a:t>
            </a:fld>
            <a:endParaRPr lang="en-US"/>
          </a:p>
        </p:txBody>
      </p:sp>
    </p:spTree>
    <p:extLst>
      <p:ext uri="{BB962C8B-B14F-4D97-AF65-F5344CB8AC3E}">
        <p14:creationId xmlns:p14="http://schemas.microsoft.com/office/powerpoint/2010/main" val="109298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45</a:t>
            </a:fld>
            <a:endParaRPr lang="en-US"/>
          </a:p>
        </p:txBody>
      </p:sp>
    </p:spTree>
    <p:extLst>
      <p:ext uri="{BB962C8B-B14F-4D97-AF65-F5344CB8AC3E}">
        <p14:creationId xmlns:p14="http://schemas.microsoft.com/office/powerpoint/2010/main" val="424055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sentence</a:t>
            </a:r>
            <a:r>
              <a:rPr lang="en-US" baseline="0" dirty="0"/>
              <a:t> is one of the Ten Principles.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46</a:t>
            </a:fld>
            <a:endParaRPr lang="en-US"/>
          </a:p>
        </p:txBody>
      </p:sp>
    </p:spTree>
    <p:extLst>
      <p:ext uri="{BB962C8B-B14F-4D97-AF65-F5344CB8AC3E}">
        <p14:creationId xmlns:p14="http://schemas.microsoft.com/office/powerpoint/2010/main" val="119644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47</a:t>
            </a:fld>
            <a:endParaRPr lang="en-US"/>
          </a:p>
        </p:txBody>
      </p:sp>
    </p:spTree>
    <p:extLst>
      <p:ext uri="{BB962C8B-B14F-4D97-AF65-F5344CB8AC3E}">
        <p14:creationId xmlns:p14="http://schemas.microsoft.com/office/powerpoint/2010/main" val="3672460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48</a:t>
            </a:fld>
            <a:endParaRPr lang="en-US"/>
          </a:p>
        </p:txBody>
      </p:sp>
    </p:spTree>
    <p:extLst>
      <p:ext uri="{BB962C8B-B14F-4D97-AF65-F5344CB8AC3E}">
        <p14:creationId xmlns:p14="http://schemas.microsoft.com/office/powerpoint/2010/main" val="3746578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49</a:t>
            </a:fld>
            <a:endParaRPr lang="en-US"/>
          </a:p>
        </p:txBody>
      </p:sp>
    </p:spTree>
    <p:extLst>
      <p:ext uri="{BB962C8B-B14F-4D97-AF65-F5344CB8AC3E}">
        <p14:creationId xmlns:p14="http://schemas.microsoft.com/office/powerpoint/2010/main" val="3339881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50</a:t>
            </a:fld>
            <a:endParaRPr lang="en-US"/>
          </a:p>
        </p:txBody>
      </p:sp>
    </p:spTree>
    <p:extLst>
      <p:ext uri="{BB962C8B-B14F-4D97-AF65-F5344CB8AC3E}">
        <p14:creationId xmlns:p14="http://schemas.microsoft.com/office/powerpoint/2010/main" val="35092212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applies to H as well as K:  fast population growth = more children = greater strain on educational system.</a:t>
            </a:r>
          </a:p>
          <a:p>
            <a:r>
              <a:rPr lang="en-US" dirty="0"/>
              <a:t>Countries with fast population growth tend to have lower educational attainment. </a:t>
            </a:r>
          </a:p>
        </p:txBody>
      </p:sp>
      <p:sp>
        <p:nvSpPr>
          <p:cNvPr id="4" name="Slide Number Placeholder 3"/>
          <p:cNvSpPr>
            <a:spLocks noGrp="1"/>
          </p:cNvSpPr>
          <p:nvPr>
            <p:ph type="sldNum" sz="quarter" idx="10"/>
          </p:nvPr>
        </p:nvSpPr>
        <p:spPr/>
        <p:txBody>
          <a:bodyPr/>
          <a:lstStyle/>
          <a:p>
            <a:fld id="{2CAF6792-DBE1-4461-97FA-F85A7B48814E}" type="slidenum">
              <a:rPr lang="en-US" smtClean="0"/>
              <a:t>51</a:t>
            </a:fld>
            <a:endParaRPr lang="en-US"/>
          </a:p>
        </p:txBody>
      </p:sp>
    </p:spTree>
    <p:extLst>
      <p:ext uri="{BB962C8B-B14F-4D97-AF65-F5344CB8AC3E}">
        <p14:creationId xmlns:p14="http://schemas.microsoft.com/office/powerpoint/2010/main" val="335346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Here, the photo really is worth a thousand words.  Look at the family’s possessions.  Pottery, a few sticks, some clothing, and a dwelling that does not appear to have running water or climate control.  That’s it.  No sailboat, no upholstered furniture, no modern appliances.  This family is very poor.  </a:t>
            </a:r>
          </a:p>
          <a:p>
            <a:pPr eaLnBrk="1" hangingPunct="1"/>
            <a:endParaRPr lang="en-US" dirty="0"/>
          </a:p>
          <a:p>
            <a:pPr eaLnBrk="1" hangingPunct="1"/>
            <a:r>
              <a:rPr lang="en-US" dirty="0"/>
              <a:t>Data sources:  See textbook.  </a:t>
            </a:r>
          </a:p>
          <a:p>
            <a:pPr eaLnBrk="1" hangingPunct="1"/>
            <a:endParaRPr lang="en-US" dirty="0"/>
          </a:p>
          <a:p>
            <a:pPr eaLnBrk="1" hangingPunct="1"/>
            <a:r>
              <a:rPr lang="en-US" dirty="0"/>
              <a:t>The child mortality rate is the percentage of children that die before reaching 5 years of age. </a:t>
            </a:r>
          </a:p>
          <a:p>
            <a:pPr eaLnBrk="1" hangingPunct="1"/>
            <a:endParaRPr lang="en-US" dirty="0"/>
          </a:p>
          <a:p>
            <a:pPr eaLnBrk="1" hangingPunct="1"/>
            <a:r>
              <a:rPr lang="en-US" dirty="0"/>
              <a:t>The educational attainment is the percentage of collage aged people enrolled in college.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a:p>
        </p:txBody>
      </p:sp>
    </p:spTree>
    <p:extLst>
      <p:ext uri="{BB962C8B-B14F-4D97-AF65-F5344CB8AC3E}">
        <p14:creationId xmlns:p14="http://schemas.microsoft.com/office/powerpoint/2010/main" val="3656541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textbook cites research by Michael Kremer published in the 1993 </a:t>
            </a:r>
            <a:r>
              <a:rPr lang="en-US" i="1" dirty="0"/>
              <a:t>Quarterly Journal of Economics</a:t>
            </a:r>
            <a:r>
              <a:rPr lang="en-US" dirty="0"/>
              <a: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52</a:t>
            </a:fld>
            <a:endParaRPr lang="en-US"/>
          </a:p>
        </p:txBody>
      </p:sp>
    </p:spTree>
    <p:extLst>
      <p:ext uri="{BB962C8B-B14F-4D97-AF65-F5344CB8AC3E}">
        <p14:creationId xmlns:p14="http://schemas.microsoft.com/office/powerpoint/2010/main" val="316572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53</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54</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I moved this case study from the middle of the chapter to the end of this PowerPoint presentation.  Feel free to move it back if you wish.  </a:t>
            </a:r>
          </a:p>
          <a:p>
            <a:pPr eaLnBrk="1" hangingPunct="1"/>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55</a:t>
            </a:fld>
            <a:endParaRPr lang="en-US"/>
          </a:p>
        </p:txBody>
      </p:sp>
    </p:spTree>
    <p:extLst>
      <p:ext uri="{BB962C8B-B14F-4D97-AF65-F5344CB8AC3E}">
        <p14:creationId xmlns:p14="http://schemas.microsoft.com/office/powerpoint/2010/main" val="1208852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As a resource becomes scarcer, its market price rises, which increases the incentive to conserve it and develop alternatives.</a:t>
            </a:r>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56</a:t>
            </a:fld>
            <a:endParaRPr lang="en-US"/>
          </a:p>
        </p:txBody>
      </p:sp>
    </p:spTree>
    <p:extLst>
      <p:ext uri="{BB962C8B-B14F-4D97-AF65-F5344CB8AC3E}">
        <p14:creationId xmlns:p14="http://schemas.microsoft.com/office/powerpoint/2010/main" val="1208852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slide alludes to the chapter entitled “Saving, Investment, and the Financial System,” which immediately follows the current chapter.  If you will not be covering that chapter, then you should delete or edit this slide.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57</a:t>
            </a:fld>
            <a:endParaRPr lang="en-US"/>
          </a:p>
        </p:txBody>
      </p:sp>
    </p:spTree>
    <p:extLst>
      <p:ext uri="{BB962C8B-B14F-4D97-AF65-F5344CB8AC3E}">
        <p14:creationId xmlns:p14="http://schemas.microsoft.com/office/powerpoint/2010/main" val="1088694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58</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59</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This table is Table 1 in the textbook.  </a:t>
            </a:r>
          </a:p>
          <a:p>
            <a:pPr eaLnBrk="1" hangingPunct="1"/>
            <a:r>
              <a:rPr lang="en-US" dirty="0"/>
              <a:t>The purpose of this table is to convey the following two facts:  </a:t>
            </a:r>
          </a:p>
          <a:p>
            <a:pPr eaLnBrk="1" hangingPunct="1"/>
            <a:r>
              <a:rPr lang="en-US" dirty="0"/>
              <a:t>1)  There are great differences in the standard of living across countries.  </a:t>
            </a:r>
          </a:p>
          <a:p>
            <a:pPr eaLnBrk="1" hangingPunct="1"/>
            <a:r>
              <a:rPr lang="en-US" dirty="0"/>
              <a:t>2)  There are great differences in the growth rates across countries.  </a:t>
            </a:r>
          </a:p>
          <a:p>
            <a:pPr eaLnBrk="1" hangingPunct="1"/>
            <a:r>
              <a:rPr lang="en-US" dirty="0"/>
              <a:t>A corollary is that the rankings of countries can change over time.</a:t>
            </a:r>
          </a:p>
        </p:txBody>
      </p:sp>
      <p:sp>
        <p:nvSpPr>
          <p:cNvPr id="4" name="Slide Number Placeholder 3"/>
          <p:cNvSpPr>
            <a:spLocks noGrp="1"/>
          </p:cNvSpPr>
          <p:nvPr>
            <p:ph type="sldNum" sz="quarter" idx="10"/>
          </p:nvPr>
        </p:nvSpPr>
        <p:spPr/>
        <p:txBody>
          <a:bodyPr/>
          <a:lstStyle/>
          <a:p>
            <a:fld id="{2CAF6792-DBE1-4461-97FA-F85A7B48814E}" type="slidenum">
              <a:rPr lang="en-US" smtClean="0"/>
              <a:t>7</a:t>
            </a:fld>
            <a:endParaRPr lang="en-US"/>
          </a:p>
        </p:txBody>
      </p:sp>
    </p:spTree>
    <p:extLst>
      <p:ext uri="{BB962C8B-B14F-4D97-AF65-F5344CB8AC3E}">
        <p14:creationId xmlns:p14="http://schemas.microsoft.com/office/powerpoint/2010/main" val="12955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you’d like, omit this slide from your presentation and give the information verbally to students.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155580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preceding data gives rise to these important questions, which this chapter addresses next.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10</a:t>
            </a:fld>
            <a:endParaRPr lang="en-US"/>
          </a:p>
        </p:txBody>
      </p:sp>
    </p:spTree>
    <p:extLst>
      <p:ext uri="{BB962C8B-B14F-4D97-AF65-F5344CB8AC3E}">
        <p14:creationId xmlns:p14="http://schemas.microsoft.com/office/powerpoint/2010/main" val="344880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sentence is one of the Ten Principles.</a:t>
            </a:r>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60654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a:solidFill>
                  <a:srgbClr val="000000"/>
                </a:solidFill>
              </a:rPr>
              <a:t>V.  </a:t>
            </a:r>
            <a:r>
              <a:rPr lang="en-US" altLang="en-US" sz="1400" dirty="0" err="1">
                <a:solidFill>
                  <a:srgbClr val="000000"/>
                </a:solidFill>
              </a:rPr>
              <a:t>Andreea</a:t>
            </a:r>
            <a:r>
              <a:rPr lang="en-US" altLang="en-US" sz="1400" dirty="0">
                <a:solidFill>
                  <a:srgbClr val="000000"/>
                </a:solidFill>
              </a:rPr>
              <a:t>  CHIRITESCU</a:t>
            </a:r>
          </a:p>
          <a:p>
            <a:pPr algn="ctr" eaLnBrk="1" fontAlgn="base" hangingPunct="1">
              <a:lnSpc>
                <a:spcPct val="80000"/>
              </a:lnSpc>
              <a:spcBef>
                <a:spcPct val="20000"/>
              </a:spcBef>
              <a:spcAft>
                <a:spcPct val="0"/>
              </a:spcAft>
              <a:defRPr/>
            </a:pPr>
            <a:r>
              <a:rPr lang="en-US" altLang="en-US" sz="1400" dirty="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a:t>CHAPTER</a:t>
            </a:r>
          </a:p>
          <a:p>
            <a:pPr lvl="0"/>
            <a:r>
              <a:rPr lang="en-US" dirty="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a:solidFill>
                  <a:schemeClr val="bg1"/>
                </a:solidFill>
                <a:latin typeface="+mj-lt"/>
                <a:cs typeface="Times New Roman" panose="02020603050405020304" pitchFamily="18" charset="0"/>
              </a:rPr>
              <a:t>N. GREGORY MANKIW</a:t>
            </a:r>
            <a:b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PRINCIPLES OF</a:t>
            </a:r>
            <a:br>
              <a:rPr lang="en-US" sz="2400" dirty="0">
                <a:latin typeface="Times New Roman" panose="02020603050405020304" pitchFamily="18" charset="0"/>
                <a:cs typeface="Times New Roman" panose="02020603050405020304" pitchFamily="18" charset="0"/>
              </a:rPr>
            </a:br>
            <a:r>
              <a:rPr lang="en-US" sz="5400" dirty="0">
                <a:latin typeface="+mj-lt"/>
              </a:rPr>
              <a:t>ECONOMICS</a:t>
            </a:r>
            <a:br>
              <a:rPr lang="en-US" dirty="0"/>
            </a:br>
            <a:r>
              <a:rPr lang="en-US" sz="2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69544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0371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3186411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46727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a:t>Click to edit Master title style</a:t>
            </a:r>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0"/>
            <a:r>
              <a:rPr lang="en-US" dirty="0"/>
              <a:t>Picture comment </a:t>
            </a:r>
          </a:p>
        </p:txBody>
      </p:sp>
    </p:spTree>
    <p:extLst>
      <p:ext uri="{BB962C8B-B14F-4D97-AF65-F5344CB8AC3E}">
        <p14:creationId xmlns:p14="http://schemas.microsoft.com/office/powerpoint/2010/main" val="2600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9975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a:t>Click to edit Master title style</a:t>
            </a:r>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1888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a:t>Click to edit Master title style</a:t>
            </a:r>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7569626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4246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57200" y="688622"/>
            <a:ext cx="8458200" cy="1140178"/>
          </a:xfrm>
        </p:spPr>
        <p:txBody>
          <a:bodyPr/>
          <a:lstStyle>
            <a:lvl1pPr>
              <a:defRPr>
                <a:solidFill>
                  <a:srgbClr val="AE122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7" name="Text Placeholder 6"/>
          <p:cNvSpPr>
            <a:spLocks noGrp="1"/>
          </p:cNvSpPr>
          <p:nvPr>
            <p:ph type="body" sz="quarter" idx="12"/>
          </p:nvPr>
        </p:nvSpPr>
        <p:spPr>
          <a:xfrm>
            <a:off x="457200" y="1905000"/>
            <a:ext cx="83820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92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theme" Target="../theme/them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80695" cy="104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text </a:t>
            </a:r>
            <a:r>
              <a:rPr lang="en-US" altLang="en-US" dirty="0" err="1"/>
              <a:t>stClick</a:t>
            </a:r>
            <a:r>
              <a:rPr lang="en-US" altLang="en-US" dirty="0"/>
              <a:t> to edit Master </a:t>
            </a:r>
            <a:r>
              <a:rPr lang="en-US" altLang="en-US" dirty="0" err="1"/>
              <a:t>yles</a:t>
            </a:r>
            <a:endParaRPr lang="en-US" altLang="en-US" dirty="0"/>
          </a:p>
          <a:p>
            <a:pPr lvl="1"/>
            <a:r>
              <a:rPr lang="en-US" altLang="en-US" dirty="0"/>
              <a:t>Second level</a:t>
            </a:r>
          </a:p>
          <a:p>
            <a:pPr lvl="2"/>
            <a:r>
              <a:rPr lang="en-US" altLang="en-US" dirty="0" err="1"/>
              <a:t>Thirdlevel</a:t>
            </a:r>
            <a:endParaRPr lang="en-US" altLang="en-US" dirty="0"/>
          </a:p>
          <a:p>
            <a:pPr lvl="2"/>
            <a:r>
              <a:rPr lang="en-US" altLang="en-US" dirty="0"/>
              <a:t> Fourth level</a:t>
            </a:r>
          </a:p>
          <a:p>
            <a:pPr lvl="4"/>
            <a:r>
              <a:rPr lang="en-US" altLang="en-US" dirty="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a:t>Name </a:t>
            </a:r>
            <a:r>
              <a:rPr lang="en-US" altLang="en-US" dirty="0" err="1"/>
              <a:t>fgchmvb</a:t>
            </a:r>
            <a:r>
              <a:rPr lang="en-US" altLang="en-US" dirty="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5126"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 id="2147483682" r:id="rId2"/>
  </p:sldLayoutIdLst>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  - </a:t>
            </a:r>
            <a:r>
              <a:rPr lang="en-US" altLang="en-US" dirty="0" err="1"/>
              <a:t>colorat</a:t>
            </a:r>
            <a:r>
              <a:rPr lang="en-US" altLang="en-US" dirty="0"/>
              <a:t> </a:t>
            </a:r>
            <a:r>
              <a:rPr lang="en-US" altLang="en-US" dirty="0" err="1"/>
              <a:t>diferit</a:t>
            </a:r>
            <a:endParaRPr lang="en-US" altLang="en-US" dirty="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tiff"/><Relationship Id="rId4" Type="http://schemas.openxmlformats.org/officeDocument/2006/relationships/image" Target="../media/image34.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133601" y="4038600"/>
            <a:ext cx="7010399" cy="1905000"/>
          </a:xfrm>
        </p:spPr>
        <p:txBody>
          <a:bodyPr/>
          <a:lstStyle/>
          <a:p>
            <a:pPr>
              <a:defRPr/>
            </a:pPr>
            <a:r>
              <a:rPr lang="en-US" sz="5400" dirty="0"/>
              <a:t>Production and Growth</a:t>
            </a:r>
          </a:p>
        </p:txBody>
      </p:sp>
      <p:sp>
        <p:nvSpPr>
          <p:cNvPr id="11" name="Text Placeholder 10"/>
          <p:cNvSpPr>
            <a:spLocks noGrp="1"/>
          </p:cNvSpPr>
          <p:nvPr>
            <p:ph type="body" sz="quarter" idx="16"/>
          </p:nvPr>
        </p:nvSpPr>
        <p:spPr/>
        <p:txBody>
          <a:bodyPr/>
          <a:lstStyle/>
          <a:p>
            <a:r>
              <a:rPr lang="en-US" dirty="0"/>
              <a:t>CHAPTER</a:t>
            </a:r>
          </a:p>
          <a:p>
            <a:r>
              <a:rPr lang="en-US" sz="6600" dirty="0">
                <a:solidFill>
                  <a:schemeClr val="tx2"/>
                </a:solidFill>
                <a:latin typeface="Cambria Math" panose="02040503050406030204" pitchFamily="18" charset="0"/>
                <a:ea typeface="Cambria Math" panose="02040503050406030204" pitchFamily="18" charset="0"/>
              </a:rPr>
              <a:t>25</a:t>
            </a:r>
          </a:p>
        </p:txBody>
      </p:sp>
      <p:sp>
        <p:nvSpPr>
          <p:cNvPr id="5" name="Footer Placeholder 4"/>
          <p:cNvSpPr>
            <a:spLocks noGrp="1"/>
          </p:cNvSpPr>
          <p:nvPr>
            <p:ph type="ftr" sz="quarter" idx="15"/>
          </p:nvPr>
        </p:nvSpPr>
        <p:spPr/>
        <p:txBody>
          <a:bodyPr/>
          <a:lstStyle/>
          <a:p>
            <a:pPr>
              <a:defRPr/>
            </a:pPr>
            <a:r>
              <a:rPr lang="en-US" dirty="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Slide Number Placeholder 5"/>
          <p:cNvSpPr>
            <a:spLocks noGrp="1"/>
          </p:cNvSpPr>
          <p:nvPr>
            <p:ph type="sldNum" sz="quarter" idx="14"/>
          </p:nvPr>
        </p:nvSpPr>
        <p:spPr/>
        <p:txBody>
          <a:bodyPr/>
          <a:lstStyle/>
          <a:p>
            <a:pPr>
              <a:defRPr/>
            </a:pPr>
            <a:fld id="{CABCAE2A-3771-4BE5-9C85-74C66AABFB75}"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29623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a:t>Economic Growth around the World</a:t>
            </a:r>
          </a:p>
        </p:txBody>
      </p:sp>
      <p:sp>
        <p:nvSpPr>
          <p:cNvPr id="10243" name="Content Placeholder 2"/>
          <p:cNvSpPr>
            <a:spLocks noGrp="1"/>
          </p:cNvSpPr>
          <p:nvPr>
            <p:ph idx="1"/>
          </p:nvPr>
        </p:nvSpPr>
        <p:spPr/>
        <p:txBody>
          <a:bodyPr/>
          <a:lstStyle/>
          <a:p>
            <a:r>
              <a:rPr lang="en-US" altLang="en-US" dirty="0"/>
              <a:t>Questions:</a:t>
            </a:r>
          </a:p>
          <a:p>
            <a:pPr lvl="1"/>
            <a:r>
              <a:rPr lang="en-US" altLang="en-US" dirty="0"/>
              <a:t>Why are some countries richer than others?</a:t>
            </a:r>
          </a:p>
          <a:p>
            <a:pPr lvl="1"/>
            <a:r>
              <a:rPr lang="en-US" altLang="en-US" dirty="0"/>
              <a:t>Why do some countries grow quickly while others seem stuck in </a:t>
            </a:r>
            <a:r>
              <a:rPr lang="en-US" altLang="en-US" dirty="0">
                <a:solidFill>
                  <a:srgbClr val="FF0000"/>
                </a:solidFill>
              </a:rPr>
              <a:t>a poverty trap</a:t>
            </a:r>
            <a:r>
              <a:rPr lang="en-US" altLang="en-US" dirty="0"/>
              <a:t>?</a:t>
            </a:r>
          </a:p>
          <a:p>
            <a:pPr lvl="1"/>
            <a:r>
              <a:rPr lang="en-US" altLang="en-US" dirty="0"/>
              <a:t>What policies may help raise growth rates and long-run living standards?</a:t>
            </a:r>
          </a:p>
          <a:p>
            <a:pPr lvl="1" algn="r"/>
            <a:r>
              <a:rPr lang="en-US" altLang="en-US" dirty="0">
                <a:solidFill>
                  <a:srgbClr val="FF0000"/>
                </a:solidFill>
              </a:rPr>
              <a:t>Economic Growth Theory</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10</a:t>
            </a:fld>
            <a:endParaRPr lang="en-US" altLang="en-US" sz="120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98626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dirty="0"/>
              <a:t>Productivity</a:t>
            </a:r>
            <a:r>
              <a:rPr lang="zh-CN" altLang="en-US" dirty="0"/>
              <a:t>（生产率）</a:t>
            </a:r>
            <a:endParaRPr lang="en-US" altLang="en-US" dirty="0"/>
          </a:p>
        </p:txBody>
      </p:sp>
      <p:sp>
        <p:nvSpPr>
          <p:cNvPr id="15363" name="Content Placeholder 2"/>
          <p:cNvSpPr>
            <a:spLocks noGrp="1"/>
          </p:cNvSpPr>
          <p:nvPr>
            <p:ph idx="1"/>
          </p:nvPr>
        </p:nvSpPr>
        <p:spPr/>
        <p:txBody>
          <a:bodyPr/>
          <a:lstStyle/>
          <a:p>
            <a:pPr marL="0" indent="0">
              <a:buNone/>
            </a:pPr>
            <a:r>
              <a:rPr lang="en-US" altLang="en-US" dirty="0">
                <a:solidFill>
                  <a:srgbClr val="C00000"/>
                </a:solidFill>
              </a:rPr>
              <a:t>A country’s standard of living depends on its ability to produce goods and services</a:t>
            </a:r>
          </a:p>
          <a:p>
            <a:r>
              <a:rPr lang="en-US" altLang="en-US" dirty="0"/>
              <a:t>Productivity</a:t>
            </a:r>
          </a:p>
          <a:p>
            <a:pPr lvl="1"/>
            <a:r>
              <a:rPr lang="en-US" altLang="en-US" dirty="0"/>
              <a:t>Quantity of goods and services</a:t>
            </a:r>
          </a:p>
          <a:p>
            <a:pPr lvl="1"/>
            <a:r>
              <a:rPr lang="en-US" altLang="en-US" dirty="0"/>
              <a:t>Produced from </a:t>
            </a:r>
            <a:r>
              <a:rPr lang="en-US" altLang="en-US" dirty="0">
                <a:solidFill>
                  <a:srgbClr val="FF0000"/>
                </a:solidFill>
              </a:rPr>
              <a:t>each unit of labor input</a:t>
            </a:r>
          </a:p>
          <a:p>
            <a:pPr lvl="1"/>
            <a:r>
              <a:rPr lang="en-US" altLang="en-US" dirty="0"/>
              <a:t>Productivity = Y/L (output per worker), where</a:t>
            </a:r>
          </a:p>
          <a:p>
            <a:pPr lvl="2"/>
            <a:r>
              <a:rPr lang="en-US" altLang="en-US" dirty="0"/>
              <a:t>Y = real GDP = quantity of output produced</a:t>
            </a:r>
          </a:p>
          <a:p>
            <a:pPr lvl="2"/>
            <a:r>
              <a:rPr lang="en-US" altLang="en-US" dirty="0"/>
              <a:t>L = quantity of labor </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11</a:t>
            </a:fld>
            <a:endParaRPr lang="en-US" altLang="en-US" sz="120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11364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dirty="0"/>
              <a:t>Why productivity is so important?</a:t>
            </a:r>
            <a:br>
              <a:rPr lang="en-US" altLang="en-US" dirty="0"/>
            </a:br>
            <a:endParaRPr lang="en-US" altLang="en-US" dirty="0"/>
          </a:p>
        </p:txBody>
      </p:sp>
      <p:sp>
        <p:nvSpPr>
          <p:cNvPr id="15363" name="Content Placeholder 2"/>
          <p:cNvSpPr>
            <a:spLocks noGrp="1"/>
          </p:cNvSpPr>
          <p:nvPr>
            <p:ph idx="1"/>
          </p:nvPr>
        </p:nvSpPr>
        <p:spPr>
          <a:xfrm>
            <a:off x="277813" y="1025525"/>
            <a:ext cx="4446587" cy="5422900"/>
          </a:xfrm>
        </p:spPr>
        <p:txBody>
          <a:bodyPr/>
          <a:lstStyle/>
          <a:p>
            <a:r>
              <a:rPr lang="en-US" altLang="en-US" dirty="0">
                <a:solidFill>
                  <a:schemeClr val="tx1"/>
                </a:solidFill>
              </a:rPr>
              <a:t>Crusoe is a sailor stranded on a desert island.</a:t>
            </a:r>
          </a:p>
          <a:p>
            <a:r>
              <a:rPr lang="en-US" altLang="en-US" dirty="0">
                <a:solidFill>
                  <a:schemeClr val="tx1"/>
                </a:solidFill>
              </a:rPr>
              <a:t>He produced and consumed fish, vegetables, and clothing by himself. </a:t>
            </a:r>
          </a:p>
          <a:p>
            <a:r>
              <a:rPr lang="en-US" altLang="en-US" dirty="0">
                <a:solidFill>
                  <a:schemeClr val="tx1"/>
                </a:solidFill>
              </a:rPr>
              <a:t>This is Crusoe’s economy.</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12</a:t>
            </a:fld>
            <a:endParaRPr lang="en-US" altLang="en-US" sz="120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2" name="图片 1"/>
          <p:cNvPicPr>
            <a:picLocks noChangeAspect="1"/>
          </p:cNvPicPr>
          <p:nvPr/>
        </p:nvPicPr>
        <p:blipFill>
          <a:blip r:embed="rId3"/>
          <a:stretch>
            <a:fillRect/>
          </a:stretch>
        </p:blipFill>
        <p:spPr>
          <a:xfrm>
            <a:off x="4876800" y="1219200"/>
            <a:ext cx="4002088" cy="4786644"/>
          </a:xfrm>
          <a:prstGeom prst="rect">
            <a:avLst/>
          </a:prstGeom>
        </p:spPr>
      </p:pic>
    </p:spTree>
    <p:extLst>
      <p:ext uri="{BB962C8B-B14F-4D97-AF65-F5344CB8AC3E}">
        <p14:creationId xmlns:p14="http://schemas.microsoft.com/office/powerpoint/2010/main" val="3383252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dirty="0"/>
              <a:t>Why productivity is so important?</a:t>
            </a:r>
            <a:br>
              <a:rPr lang="en-US" altLang="en-US" dirty="0"/>
            </a:br>
            <a:endParaRPr lang="en-US" altLang="en-US" dirty="0"/>
          </a:p>
        </p:txBody>
      </p:sp>
      <p:sp>
        <p:nvSpPr>
          <p:cNvPr id="15363" name="Content Placeholder 2"/>
          <p:cNvSpPr>
            <a:spLocks noGrp="1"/>
          </p:cNvSpPr>
          <p:nvPr>
            <p:ph idx="1"/>
          </p:nvPr>
        </p:nvSpPr>
        <p:spPr>
          <a:xfrm>
            <a:off x="277813" y="1025525"/>
            <a:ext cx="8561387" cy="5422900"/>
          </a:xfrm>
        </p:spPr>
        <p:txBody>
          <a:bodyPr/>
          <a:lstStyle/>
          <a:p>
            <a:r>
              <a:rPr lang="en-US" altLang="en-US" dirty="0">
                <a:solidFill>
                  <a:schemeClr val="tx1"/>
                </a:solidFill>
              </a:rPr>
              <a:t>How can Crusoe have a better life?</a:t>
            </a:r>
          </a:p>
          <a:p>
            <a:pPr>
              <a:buFont typeface="Wingdings" charset="2"/>
              <a:buChar char="Ø"/>
            </a:pPr>
            <a:r>
              <a:rPr lang="en-US" altLang="en-US" dirty="0">
                <a:solidFill>
                  <a:schemeClr val="tx1"/>
                </a:solidFill>
              </a:rPr>
              <a:t>More fishing poles</a:t>
            </a:r>
          </a:p>
          <a:p>
            <a:pPr>
              <a:buFont typeface="Wingdings" charset="2"/>
              <a:buChar char="Ø"/>
            </a:pPr>
            <a:r>
              <a:rPr lang="en-US" altLang="en-US" dirty="0">
                <a:solidFill>
                  <a:schemeClr val="tx1"/>
                </a:solidFill>
              </a:rPr>
              <a:t>Better fishing techniques</a:t>
            </a:r>
          </a:p>
          <a:p>
            <a:pPr>
              <a:buFont typeface="Wingdings" charset="2"/>
              <a:buChar char="Ø"/>
            </a:pPr>
            <a:r>
              <a:rPr lang="en-US" altLang="en-US" dirty="0">
                <a:solidFill>
                  <a:schemeClr val="tx1"/>
                </a:solidFill>
              </a:rPr>
              <a:t>Plentiful fish supply</a:t>
            </a:r>
          </a:p>
          <a:p>
            <a:pPr>
              <a:buFont typeface="Wingdings" charset="2"/>
              <a:buChar char="Ø"/>
            </a:pPr>
            <a:r>
              <a:rPr lang="en-US" altLang="en-US" dirty="0">
                <a:solidFill>
                  <a:schemeClr val="tx1"/>
                </a:solidFill>
              </a:rPr>
              <a:t>Good fishing lure</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13</a:t>
            </a:fld>
            <a:endParaRPr lang="en-US" altLang="en-US" sz="120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3" name="图片 2"/>
          <p:cNvPicPr>
            <a:picLocks noChangeAspect="1"/>
          </p:cNvPicPr>
          <p:nvPr/>
        </p:nvPicPr>
        <p:blipFill rotWithShape="1">
          <a:blip r:embed="rId3"/>
          <a:srcRect t="10183" b="11667"/>
          <a:stretch/>
        </p:blipFill>
        <p:spPr>
          <a:xfrm>
            <a:off x="5761743" y="2073712"/>
            <a:ext cx="3382257" cy="2160000"/>
          </a:xfrm>
          <a:prstGeom prst="rect">
            <a:avLst/>
          </a:prstGeom>
        </p:spPr>
      </p:pic>
      <p:sp>
        <p:nvSpPr>
          <p:cNvPr id="4" name="文本框 3"/>
          <p:cNvSpPr txBox="1"/>
          <p:nvPr/>
        </p:nvSpPr>
        <p:spPr>
          <a:xfrm>
            <a:off x="1600200" y="4189639"/>
            <a:ext cx="6427787" cy="523220"/>
          </a:xfrm>
          <a:prstGeom prst="rect">
            <a:avLst/>
          </a:prstGeom>
          <a:noFill/>
        </p:spPr>
        <p:txBody>
          <a:bodyPr wrap="square" rtlCol="0">
            <a:spAutoFit/>
          </a:bodyPr>
          <a:lstStyle/>
          <a:p>
            <a:r>
              <a:rPr kumimoji="1" lang="en-GB" altLang="zh-CN" sz="2800" dirty="0"/>
              <a:t>Improve </a:t>
            </a:r>
            <a:r>
              <a:rPr kumimoji="1" lang="en-GB" altLang="zh-CN" sz="2800" dirty="0">
                <a:solidFill>
                  <a:srgbClr val="0070C0"/>
                </a:solidFill>
              </a:rPr>
              <a:t>productivity</a:t>
            </a:r>
            <a:r>
              <a:rPr kumimoji="1" lang="en-GB" altLang="zh-CN" sz="2800" dirty="0"/>
              <a:t> of fishing</a:t>
            </a:r>
            <a:endParaRPr kumimoji="1" lang="zh-CN" altLang="en-US" sz="2800" dirty="0"/>
          </a:p>
        </p:txBody>
      </p:sp>
      <p:cxnSp>
        <p:nvCxnSpPr>
          <p:cNvPr id="6" name="直线箭头连接符 5"/>
          <p:cNvCxnSpPr/>
          <p:nvPr/>
        </p:nvCxnSpPr>
        <p:spPr bwMode="auto">
          <a:xfrm>
            <a:off x="3962400" y="4756932"/>
            <a:ext cx="0" cy="414587"/>
          </a:xfrm>
          <a:prstGeom prst="straightConnector1">
            <a:avLst/>
          </a:prstGeom>
          <a:noFill/>
          <a:ln w="25400" cap="flat" cmpd="sng" algn="ctr">
            <a:solidFill>
              <a:schemeClr val="tx1"/>
            </a:solidFill>
            <a:prstDash val="solid"/>
            <a:round/>
            <a:headEnd type="none" w="med" len="med"/>
            <a:tailEnd type="triangle"/>
          </a:ln>
          <a:effectLst/>
        </p:spPr>
      </p:cxnSp>
      <p:sp>
        <p:nvSpPr>
          <p:cNvPr id="14" name="文本框 13"/>
          <p:cNvSpPr txBox="1"/>
          <p:nvPr/>
        </p:nvSpPr>
        <p:spPr>
          <a:xfrm>
            <a:off x="1066800" y="5171519"/>
            <a:ext cx="6808787" cy="954107"/>
          </a:xfrm>
          <a:prstGeom prst="rect">
            <a:avLst/>
          </a:prstGeom>
          <a:noFill/>
        </p:spPr>
        <p:txBody>
          <a:bodyPr wrap="square" rtlCol="0">
            <a:spAutoFit/>
          </a:bodyPr>
          <a:lstStyle/>
          <a:p>
            <a:r>
              <a:rPr kumimoji="1" lang="en-GB" altLang="zh-CN" sz="2800" dirty="0"/>
              <a:t>Eat more fish and devote more time to making other goods.</a:t>
            </a:r>
            <a:endParaRPr kumimoji="1" lang="zh-CN" altLang="en-US" sz="2800" dirty="0"/>
          </a:p>
        </p:txBody>
      </p:sp>
      <p:cxnSp>
        <p:nvCxnSpPr>
          <p:cNvPr id="5" name="直接箭头连接符 4">
            <a:extLst>
              <a:ext uri="{FF2B5EF4-FFF2-40B4-BE49-F238E27FC236}">
                <a16:creationId xmlns:a16="http://schemas.microsoft.com/office/drawing/2014/main" id="{B28BFF7C-6E0D-4042-A4DE-C029B4BA7D06}"/>
              </a:ext>
            </a:extLst>
          </p:cNvPr>
          <p:cNvCxnSpPr/>
          <p:nvPr/>
        </p:nvCxnSpPr>
        <p:spPr bwMode="auto">
          <a:xfrm>
            <a:off x="4267200" y="1981200"/>
            <a:ext cx="1828800" cy="1447800"/>
          </a:xfrm>
          <a:prstGeom prst="straightConnector1">
            <a:avLst/>
          </a:prstGeom>
          <a:noFill/>
          <a:ln w="9525" cap="flat" cmpd="sng" algn="ctr">
            <a:solidFill>
              <a:schemeClr val="tx1"/>
            </a:solidFill>
            <a:prstDash val="solid"/>
            <a:round/>
            <a:headEnd type="none" w="med" len="med"/>
            <a:tailEnd type="triangle"/>
          </a:ln>
          <a:effectLst/>
        </p:spPr>
      </p:cxnSp>
      <p:cxnSp>
        <p:nvCxnSpPr>
          <p:cNvPr id="8" name="直接箭头连接符 7">
            <a:extLst>
              <a:ext uri="{FF2B5EF4-FFF2-40B4-BE49-F238E27FC236}">
                <a16:creationId xmlns:a16="http://schemas.microsoft.com/office/drawing/2014/main" id="{D5B17957-8232-4965-91C1-FB765F59FC0A}"/>
              </a:ext>
            </a:extLst>
          </p:cNvPr>
          <p:cNvCxnSpPr/>
          <p:nvPr/>
        </p:nvCxnSpPr>
        <p:spPr bwMode="auto">
          <a:xfrm flipV="1">
            <a:off x="4114800" y="2362200"/>
            <a:ext cx="2438400" cy="1524000"/>
          </a:xfrm>
          <a:prstGeom prst="straightConnector1">
            <a:avLst/>
          </a:prstGeom>
          <a:no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15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a:t>Productivity</a:t>
            </a:r>
          </a:p>
        </p:txBody>
      </p:sp>
      <p:sp>
        <p:nvSpPr>
          <p:cNvPr id="15363" name="Content Placeholder 2"/>
          <p:cNvSpPr>
            <a:spLocks noGrp="1"/>
          </p:cNvSpPr>
          <p:nvPr>
            <p:ph idx="1"/>
          </p:nvPr>
        </p:nvSpPr>
        <p:spPr/>
        <p:txBody>
          <a:bodyPr/>
          <a:lstStyle/>
          <a:p>
            <a:r>
              <a:rPr lang="en-US" altLang="en-US" dirty="0"/>
              <a:t>Why productivity is so important</a:t>
            </a:r>
          </a:p>
          <a:p>
            <a:pPr lvl="1"/>
            <a:r>
              <a:rPr lang="en-US" altLang="en-US" dirty="0"/>
              <a:t>Key determinant of living standards</a:t>
            </a:r>
          </a:p>
          <a:p>
            <a:pPr lvl="2"/>
            <a:r>
              <a:rPr lang="en-US" altLang="en-US" dirty="0"/>
              <a:t>When a nation’s workers are very </a:t>
            </a:r>
            <a:r>
              <a:rPr lang="en-US" altLang="en-US" dirty="0">
                <a:solidFill>
                  <a:srgbClr val="FF0000"/>
                </a:solidFill>
              </a:rPr>
              <a:t>productive</a:t>
            </a:r>
            <a:r>
              <a:rPr lang="en-US" altLang="en-US" dirty="0"/>
              <a:t>, real GDP is large and incomes are high</a:t>
            </a:r>
          </a:p>
          <a:p>
            <a:pPr lvl="1"/>
            <a:r>
              <a:rPr lang="en-US" altLang="en-US" dirty="0">
                <a:solidFill>
                  <a:srgbClr val="FF0000"/>
                </a:solidFill>
              </a:rPr>
              <a:t>Growth in productivity </a:t>
            </a:r>
            <a:r>
              <a:rPr lang="en-US" altLang="en-US" dirty="0"/>
              <a:t>is the key determinant of growth in living standards</a:t>
            </a:r>
          </a:p>
          <a:p>
            <a:pPr lvl="2"/>
            <a:r>
              <a:rPr lang="en-US" altLang="en-US" dirty="0"/>
              <a:t>When productivity grows rapidly, so do living standards</a:t>
            </a:r>
          </a:p>
          <a:p>
            <a:pPr lvl="1"/>
            <a:r>
              <a:rPr lang="en-US" altLang="en-US" dirty="0"/>
              <a:t>An economy’s income is the economy’s output</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14</a:t>
            </a:fld>
            <a:endParaRPr lang="en-US" altLang="en-US" sz="120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61940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sz="2800" dirty="0"/>
              <a:t>Why are some countries </a:t>
            </a:r>
            <a:r>
              <a:rPr lang="en-US" altLang="en-US" sz="3600" dirty="0"/>
              <a:t>more productive</a:t>
            </a:r>
            <a:r>
              <a:rPr lang="en-US" altLang="en-US" sz="2800" dirty="0"/>
              <a:t>?</a:t>
            </a:r>
          </a:p>
        </p:txBody>
      </p:sp>
      <p:sp>
        <p:nvSpPr>
          <p:cNvPr id="16387" name="Content Placeholder 2"/>
          <p:cNvSpPr>
            <a:spLocks noGrp="1"/>
          </p:cNvSpPr>
          <p:nvPr>
            <p:ph idx="1"/>
          </p:nvPr>
        </p:nvSpPr>
        <p:spPr/>
        <p:txBody>
          <a:bodyPr/>
          <a:lstStyle/>
          <a:p>
            <a:pPr marL="0" indent="0">
              <a:buNone/>
            </a:pPr>
            <a:r>
              <a:rPr lang="en-US" altLang="en-US" dirty="0">
                <a:solidFill>
                  <a:srgbClr val="C00000"/>
                </a:solidFill>
              </a:rPr>
              <a:t>Determinants of Productivity</a:t>
            </a:r>
          </a:p>
          <a:p>
            <a:r>
              <a:rPr lang="en-US" altLang="en-US" dirty="0"/>
              <a:t>Physical capital, K: </a:t>
            </a:r>
            <a:r>
              <a:rPr lang="en-US" altLang="en-US" dirty="0">
                <a:solidFill>
                  <a:schemeClr val="tx1"/>
                </a:solidFill>
              </a:rPr>
              <a:t>fishing poles</a:t>
            </a:r>
          </a:p>
          <a:p>
            <a:r>
              <a:rPr lang="en-US" altLang="en-US" dirty="0"/>
              <a:t>Human capital, H: </a:t>
            </a:r>
            <a:r>
              <a:rPr lang="en-US" altLang="en-US" dirty="0">
                <a:solidFill>
                  <a:schemeClr val="tx1"/>
                </a:solidFill>
              </a:rPr>
              <a:t>fishing techniques</a:t>
            </a:r>
          </a:p>
          <a:p>
            <a:r>
              <a:rPr lang="en-US" altLang="en-US" dirty="0"/>
              <a:t>Natural resources, N: </a:t>
            </a:r>
            <a:r>
              <a:rPr lang="en-US" altLang="en-US" dirty="0">
                <a:solidFill>
                  <a:schemeClr val="tx1"/>
                </a:solidFill>
              </a:rPr>
              <a:t>fish supply</a:t>
            </a:r>
          </a:p>
          <a:p>
            <a:r>
              <a:rPr lang="en-US" altLang="en-US" dirty="0"/>
              <a:t>Technological knowledge, A:</a:t>
            </a:r>
            <a:r>
              <a:rPr lang="en-US" altLang="en-US" dirty="0">
                <a:solidFill>
                  <a:schemeClr val="tx1"/>
                </a:solidFill>
              </a:rPr>
              <a:t> fishing lure</a:t>
            </a:r>
          </a:p>
          <a:p>
            <a:endParaRPr lang="en-US" altLang="en-US" dirty="0"/>
          </a:p>
          <a:p>
            <a:endParaRPr lang="en-US" altLang="en-US" dirty="0"/>
          </a:p>
        </p:txBody>
      </p:sp>
      <p:sp>
        <p:nvSpPr>
          <p:cNvPr id="163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231B1A4-111B-46C8-9A86-F3C46C337B4B}" type="slidenum">
              <a:rPr lang="en-US" altLang="en-US" sz="1200" smtClean="0">
                <a:solidFill>
                  <a:srgbClr val="002060"/>
                </a:solidFill>
              </a:rPr>
              <a:pPr algn="ctr" eaLnBrk="1" hangingPunct="1"/>
              <a:t>15</a:t>
            </a:fld>
            <a:endParaRPr lang="en-US" altLang="en-US" sz="1200">
              <a:solidFill>
                <a:srgbClr val="002060"/>
              </a:solidFill>
            </a:endParaRP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0024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dirty="0"/>
              <a:t>Determinants of Productivity</a:t>
            </a:r>
          </a:p>
        </p:txBody>
      </p:sp>
      <p:sp>
        <p:nvSpPr>
          <p:cNvPr id="16387" name="Content Placeholder 2"/>
          <p:cNvSpPr>
            <a:spLocks noGrp="1"/>
          </p:cNvSpPr>
          <p:nvPr>
            <p:ph idx="1"/>
          </p:nvPr>
        </p:nvSpPr>
        <p:spPr/>
        <p:txBody>
          <a:bodyPr/>
          <a:lstStyle/>
          <a:p>
            <a:r>
              <a:rPr lang="en-US" altLang="en-US" dirty="0"/>
              <a:t>Physical capital, K</a:t>
            </a:r>
            <a:r>
              <a:rPr lang="zh-CN" altLang="en-US" dirty="0"/>
              <a:t>（物质资本）</a:t>
            </a:r>
            <a:endParaRPr lang="en-US" altLang="en-US" dirty="0"/>
          </a:p>
          <a:p>
            <a:pPr lvl="1"/>
            <a:r>
              <a:rPr lang="en-US" altLang="en-US" dirty="0"/>
              <a:t>Stock of </a:t>
            </a:r>
            <a:r>
              <a:rPr lang="en-US" altLang="en-US" dirty="0">
                <a:solidFill>
                  <a:srgbClr val="C00000"/>
                </a:solidFill>
              </a:rPr>
              <a:t>equipment and structures </a:t>
            </a:r>
            <a:r>
              <a:rPr lang="en-US" altLang="en-US" dirty="0"/>
              <a:t>used to produce goods and services</a:t>
            </a:r>
          </a:p>
          <a:p>
            <a:r>
              <a:rPr lang="en-US" altLang="en-US" dirty="0"/>
              <a:t>Physical capital per worker, K/L  </a:t>
            </a:r>
          </a:p>
          <a:p>
            <a:pPr lvl="1"/>
            <a:r>
              <a:rPr lang="en-US" altLang="en-US" dirty="0"/>
              <a:t>Productivity is higher when the average worker has more capital (machines, equipment, etc.).</a:t>
            </a:r>
          </a:p>
          <a:p>
            <a:r>
              <a:rPr lang="en-US" altLang="en-US" dirty="0"/>
              <a:t>Example: </a:t>
            </a:r>
            <a:r>
              <a:rPr lang="en-US" altLang="en-US" sz="2800" dirty="0">
                <a:solidFill>
                  <a:schemeClr val="tx1"/>
                </a:solidFill>
              </a:rPr>
              <a:t>A worker with basic hand tools makes less furniture each week than a worker with saws, lathes and drill presses.</a:t>
            </a:r>
          </a:p>
          <a:p>
            <a:pPr lvl="2"/>
            <a:endParaRPr lang="en-US" altLang="en-US" dirty="0"/>
          </a:p>
        </p:txBody>
      </p:sp>
      <p:sp>
        <p:nvSpPr>
          <p:cNvPr id="163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231B1A4-111B-46C8-9A86-F3C46C337B4B}" type="slidenum">
              <a:rPr lang="en-US" altLang="en-US" sz="1200" smtClean="0">
                <a:solidFill>
                  <a:srgbClr val="002060"/>
                </a:solidFill>
              </a:rPr>
              <a:pPr algn="ctr" eaLnBrk="1" hangingPunct="1"/>
              <a:t>16</a:t>
            </a:fld>
            <a:endParaRPr lang="en-US" altLang="en-US" sz="1200">
              <a:solidFill>
                <a:srgbClr val="002060"/>
              </a:solidFill>
            </a:endParaRP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2" name="图片 1"/>
          <p:cNvPicPr>
            <a:picLocks noChangeAspect="1"/>
          </p:cNvPicPr>
          <p:nvPr/>
        </p:nvPicPr>
        <p:blipFill>
          <a:blip r:embed="rId3"/>
          <a:stretch>
            <a:fillRect/>
          </a:stretch>
        </p:blipFill>
        <p:spPr>
          <a:xfrm>
            <a:off x="6248400" y="5842916"/>
            <a:ext cx="1346200" cy="1033882"/>
          </a:xfrm>
          <a:prstGeom prst="rect">
            <a:avLst/>
          </a:prstGeom>
        </p:spPr>
      </p:pic>
      <p:pic>
        <p:nvPicPr>
          <p:cNvPr id="3" name="图片 2"/>
          <p:cNvPicPr>
            <a:picLocks noChangeAspect="1"/>
          </p:cNvPicPr>
          <p:nvPr/>
        </p:nvPicPr>
        <p:blipFill>
          <a:blip r:embed="rId4"/>
          <a:stretch>
            <a:fillRect/>
          </a:stretch>
        </p:blipFill>
        <p:spPr>
          <a:xfrm flipH="1">
            <a:off x="7690739" y="5883859"/>
            <a:ext cx="876999" cy="914399"/>
          </a:xfrm>
          <a:prstGeom prst="rect">
            <a:avLst/>
          </a:prstGeom>
        </p:spPr>
      </p:pic>
      <p:pic>
        <p:nvPicPr>
          <p:cNvPr id="4" name="图片 3"/>
          <p:cNvPicPr>
            <a:picLocks noChangeAspect="1"/>
          </p:cNvPicPr>
          <p:nvPr/>
        </p:nvPicPr>
        <p:blipFill>
          <a:blip r:embed="rId5"/>
          <a:stretch>
            <a:fillRect/>
          </a:stretch>
        </p:blipFill>
        <p:spPr>
          <a:xfrm>
            <a:off x="4675046" y="5893591"/>
            <a:ext cx="1434448" cy="955342"/>
          </a:xfrm>
          <a:prstGeom prst="rect">
            <a:avLst/>
          </a:prstGeom>
        </p:spPr>
      </p:pic>
    </p:spTree>
    <p:extLst>
      <p:ext uri="{BB962C8B-B14F-4D97-AF65-F5344CB8AC3E}">
        <p14:creationId xmlns:p14="http://schemas.microsoft.com/office/powerpoint/2010/main" val="826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wrap="square" anchor="t"/>
          <a:lstStyle/>
          <a:p>
            <a:r>
              <a:rPr lang="en-US" altLang="en-US" dirty="0"/>
              <a:t>Determinants of Productivity</a:t>
            </a:r>
          </a:p>
        </p:txBody>
      </p:sp>
      <p:sp>
        <p:nvSpPr>
          <p:cNvPr id="17411" name="Content Placeholder 2"/>
          <p:cNvSpPr>
            <a:spLocks noGrp="1"/>
          </p:cNvSpPr>
          <p:nvPr>
            <p:ph idx="1"/>
          </p:nvPr>
        </p:nvSpPr>
        <p:spPr/>
        <p:txBody>
          <a:bodyPr/>
          <a:lstStyle/>
          <a:p>
            <a:r>
              <a:rPr lang="en-US" altLang="en-US" dirty="0"/>
              <a:t>Human capital, H</a:t>
            </a:r>
            <a:r>
              <a:rPr lang="zh-CN" altLang="en-US" dirty="0"/>
              <a:t>（人力资本）</a:t>
            </a:r>
            <a:endParaRPr lang="en-US" altLang="en-US" dirty="0"/>
          </a:p>
          <a:p>
            <a:pPr lvl="1"/>
            <a:r>
              <a:rPr lang="en-US" altLang="en-US" dirty="0">
                <a:solidFill>
                  <a:srgbClr val="C00000"/>
                </a:solidFill>
              </a:rPr>
              <a:t>Knowledge and skills </a:t>
            </a:r>
            <a:r>
              <a:rPr lang="en-US" altLang="en-US" dirty="0"/>
              <a:t>workers acquire through </a:t>
            </a:r>
            <a:r>
              <a:rPr lang="en-US" altLang="en-US" dirty="0">
                <a:solidFill>
                  <a:srgbClr val="C00000"/>
                </a:solidFill>
              </a:rPr>
              <a:t>education, training, and experience</a:t>
            </a:r>
          </a:p>
          <a:p>
            <a:pPr eaLnBrk="1" hangingPunct="1"/>
            <a:r>
              <a:rPr lang="en-US" dirty="0"/>
              <a:t>Human capital per worker, H/L</a:t>
            </a:r>
          </a:p>
          <a:p>
            <a:pPr lvl="1" eaLnBrk="1" hangingPunct="1"/>
            <a:r>
              <a:rPr lang="en-US" dirty="0"/>
              <a:t>Productivity is higher when the average worker has more human capital (education, skills, etc.).</a:t>
            </a:r>
          </a:p>
          <a:p>
            <a:pPr lvl="2" eaLnBrk="1" hangingPunct="1"/>
            <a:r>
              <a:rPr lang="en-US" dirty="0"/>
              <a:t>An increase in </a:t>
            </a:r>
            <a:r>
              <a:rPr lang="en-US" dirty="0">
                <a:solidFill>
                  <a:srgbClr val="FF0000"/>
                </a:solidFill>
              </a:rPr>
              <a:t>H/L causes an increase in Y/L</a:t>
            </a:r>
            <a:r>
              <a:rPr lang="en-US" dirty="0"/>
              <a:t>.</a:t>
            </a:r>
          </a:p>
          <a:p>
            <a:endParaRPr lang="en-US" altLang="en-US" dirty="0"/>
          </a:p>
        </p:txBody>
      </p:sp>
      <p:sp>
        <p:nvSpPr>
          <p:cNvPr id="174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86ADAF03-EDDE-42F3-B6A3-9B2364DA25A2}" type="slidenum">
              <a:rPr lang="en-US" altLang="en-US" sz="1200" smtClean="0">
                <a:solidFill>
                  <a:srgbClr val="002060"/>
                </a:solidFill>
              </a:rPr>
              <a:pPr algn="ctr" eaLnBrk="1" hangingPunct="1"/>
              <a:t>17</a:t>
            </a:fld>
            <a:endParaRPr lang="en-US" altLang="en-US" sz="1200">
              <a:solidFill>
                <a:srgbClr val="002060"/>
              </a:solidFill>
            </a:endParaRP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570390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Determinants of Productivity</a:t>
            </a:r>
          </a:p>
        </p:txBody>
      </p:sp>
      <p:sp>
        <p:nvSpPr>
          <p:cNvPr id="18435" name="Content Placeholder 2"/>
          <p:cNvSpPr>
            <a:spLocks noGrp="1"/>
          </p:cNvSpPr>
          <p:nvPr>
            <p:ph idx="1"/>
          </p:nvPr>
        </p:nvSpPr>
        <p:spPr/>
        <p:txBody>
          <a:bodyPr/>
          <a:lstStyle/>
          <a:p>
            <a:r>
              <a:rPr lang="en-US" altLang="en-US" dirty="0"/>
              <a:t>Natural resources, N</a:t>
            </a:r>
            <a:r>
              <a:rPr lang="zh-CN" altLang="en-US" dirty="0"/>
              <a:t>（自然资源）</a:t>
            </a:r>
            <a:endParaRPr lang="en-US" altLang="en-US" dirty="0"/>
          </a:p>
          <a:p>
            <a:pPr lvl="1"/>
            <a:r>
              <a:rPr lang="en-US" altLang="en-US" dirty="0"/>
              <a:t>Inputs into production that </a:t>
            </a:r>
            <a:r>
              <a:rPr lang="en-US" altLang="en-US" dirty="0">
                <a:solidFill>
                  <a:srgbClr val="C00000"/>
                </a:solidFill>
              </a:rPr>
              <a:t>nature provides</a:t>
            </a:r>
            <a:r>
              <a:rPr lang="en-US" altLang="en-US" dirty="0"/>
              <a:t> (land, rivers, and mineral deposits)</a:t>
            </a:r>
          </a:p>
          <a:p>
            <a:r>
              <a:rPr lang="en-US" altLang="en-US" dirty="0"/>
              <a:t>Natural resources per worker, N/L</a:t>
            </a:r>
          </a:p>
          <a:p>
            <a:pPr lvl="1"/>
            <a:r>
              <a:rPr lang="en-US" altLang="en-US" dirty="0"/>
              <a:t>Other things equal, more N allows a country to produce more Y </a:t>
            </a:r>
          </a:p>
          <a:p>
            <a:pPr lvl="2"/>
            <a:r>
              <a:rPr lang="en-US" altLang="zh-CN" dirty="0">
                <a:highlight>
                  <a:srgbClr val="FFCCFF"/>
                </a:highlight>
              </a:rPr>
              <a:t>Japan</a:t>
            </a:r>
            <a:r>
              <a:rPr lang="en-US" altLang="zh-CN" dirty="0"/>
              <a:t> is one of the richest country despite having few natural resources.</a:t>
            </a:r>
          </a:p>
          <a:p>
            <a:pPr marL="304800" lvl="2" indent="-304800"/>
            <a:r>
              <a:rPr lang="en-US" altLang="zh-CN" sz="3400" dirty="0">
                <a:solidFill>
                  <a:srgbClr val="005EA4"/>
                </a:solidFill>
                <a:ea typeface="+mn-ea"/>
                <a:cs typeface="+mn-cs"/>
              </a:rPr>
              <a:t>Renewable and Nonrenewable Resource </a:t>
            </a:r>
            <a:endParaRPr lang="en-US" altLang="en-US" sz="3400" dirty="0">
              <a:solidFill>
                <a:srgbClr val="005EA4"/>
              </a:solidFill>
              <a:ea typeface="+mn-ea"/>
              <a:cs typeface="+mn-cs"/>
            </a:endParaRPr>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10A8C73-097B-43EC-8C76-A3DBCB0EA7C6}" type="slidenum">
              <a:rPr lang="en-US" altLang="en-US" sz="1200" smtClean="0">
                <a:solidFill>
                  <a:srgbClr val="002060"/>
                </a:solidFill>
              </a:rPr>
              <a:pPr algn="ctr" eaLnBrk="1" hangingPunct="1"/>
              <a:t>18</a:t>
            </a:fld>
            <a:endParaRPr lang="en-US" altLang="en-US" sz="1200">
              <a:solidFill>
                <a:srgbClr val="002060"/>
              </a:solidFill>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pic>
        <p:nvPicPr>
          <p:cNvPr id="2" name="图片 1"/>
          <p:cNvPicPr>
            <a:picLocks noChangeAspect="1"/>
          </p:cNvPicPr>
          <p:nvPr/>
        </p:nvPicPr>
        <p:blipFill>
          <a:blip r:embed="rId3"/>
          <a:stretch>
            <a:fillRect/>
          </a:stretch>
        </p:blipFill>
        <p:spPr>
          <a:xfrm>
            <a:off x="1898650" y="5959248"/>
            <a:ext cx="1275906" cy="814822"/>
          </a:xfrm>
          <a:prstGeom prst="rect">
            <a:avLst/>
          </a:prstGeom>
        </p:spPr>
      </p:pic>
      <p:pic>
        <p:nvPicPr>
          <p:cNvPr id="3" name="图片 2"/>
          <p:cNvPicPr>
            <a:picLocks noChangeAspect="1"/>
          </p:cNvPicPr>
          <p:nvPr/>
        </p:nvPicPr>
        <p:blipFill>
          <a:blip r:embed="rId4"/>
          <a:stretch>
            <a:fillRect/>
          </a:stretch>
        </p:blipFill>
        <p:spPr>
          <a:xfrm>
            <a:off x="5562600" y="5870527"/>
            <a:ext cx="1601344" cy="992568"/>
          </a:xfrm>
          <a:prstGeom prst="rect">
            <a:avLst/>
          </a:prstGeom>
        </p:spPr>
      </p:pic>
    </p:spTree>
    <p:extLst>
      <p:ext uri="{BB962C8B-B14F-4D97-AF65-F5344CB8AC3E}">
        <p14:creationId xmlns:p14="http://schemas.microsoft.com/office/powerpoint/2010/main" val="2435370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Determinants of Productivity</a:t>
            </a:r>
          </a:p>
        </p:txBody>
      </p:sp>
      <p:sp>
        <p:nvSpPr>
          <p:cNvPr id="18435" name="Content Placeholder 2"/>
          <p:cNvSpPr>
            <a:spLocks noGrp="1"/>
          </p:cNvSpPr>
          <p:nvPr>
            <p:ph idx="1"/>
          </p:nvPr>
        </p:nvSpPr>
        <p:spPr/>
        <p:txBody>
          <a:bodyPr/>
          <a:lstStyle/>
          <a:p>
            <a:r>
              <a:rPr lang="en-US" altLang="en-US" dirty="0"/>
              <a:t>Technological knowledge</a:t>
            </a:r>
            <a:r>
              <a:rPr lang="zh-CN" altLang="en-US" dirty="0"/>
              <a:t>（技术知识）</a:t>
            </a:r>
            <a:endParaRPr lang="en-US" altLang="en-US" dirty="0"/>
          </a:p>
          <a:p>
            <a:pPr lvl="1"/>
            <a:r>
              <a:rPr lang="en-US" altLang="en-US" dirty="0">
                <a:solidFill>
                  <a:srgbClr val="C00000"/>
                </a:solidFill>
              </a:rPr>
              <a:t>Society’s understanding </a:t>
            </a:r>
            <a:r>
              <a:rPr lang="en-US" altLang="en-US" dirty="0"/>
              <a:t>of the best ways to produce goods and services</a:t>
            </a:r>
          </a:p>
          <a:p>
            <a:pPr lvl="1" eaLnBrk="1" hangingPunct="1"/>
            <a:r>
              <a:rPr lang="en-US" dirty="0">
                <a:highlight>
                  <a:srgbClr val="FFCCFF"/>
                </a:highlight>
              </a:rPr>
              <a:t>Technological progress </a:t>
            </a:r>
            <a:r>
              <a:rPr lang="en-US" dirty="0"/>
              <a:t>means:</a:t>
            </a:r>
          </a:p>
          <a:p>
            <a:pPr lvl="2" eaLnBrk="1" hangingPunct="1"/>
            <a:r>
              <a:rPr lang="en-US" dirty="0"/>
              <a:t>A faster computer, a higher-definition TV, or a smaller cell phone    </a:t>
            </a:r>
          </a:p>
          <a:p>
            <a:pPr lvl="2" eaLnBrk="1" hangingPunct="1"/>
            <a:r>
              <a:rPr lang="en-US" dirty="0"/>
              <a:t>Also, any advance in knowledge that boosts productivity: </a:t>
            </a:r>
            <a:r>
              <a:rPr lang="en-US" dirty="0">
                <a:solidFill>
                  <a:srgbClr val="C00000"/>
                </a:solidFill>
              </a:rPr>
              <a:t>allows society to get more output from its resources</a:t>
            </a:r>
          </a:p>
          <a:p>
            <a:endParaRPr lang="en-US" altLang="en-US" dirty="0"/>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10A8C73-097B-43EC-8C76-A3DBCB0EA7C6}" type="slidenum">
              <a:rPr lang="en-US" altLang="en-US" sz="1200" smtClean="0">
                <a:solidFill>
                  <a:srgbClr val="002060"/>
                </a:solidFill>
              </a:rPr>
              <a:pPr algn="ctr" eaLnBrk="1" hangingPunct="1"/>
              <a:t>19</a:t>
            </a:fld>
            <a:endParaRPr lang="en-US" altLang="en-US" sz="1200">
              <a:solidFill>
                <a:srgbClr val="002060"/>
              </a:solidFill>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80704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for the answers to these questions:</a:t>
            </a:r>
          </a:p>
        </p:txBody>
      </p:sp>
      <p:sp>
        <p:nvSpPr>
          <p:cNvPr id="3" name="Content Placeholder 2"/>
          <p:cNvSpPr>
            <a:spLocks noGrp="1"/>
          </p:cNvSpPr>
          <p:nvPr>
            <p:ph idx="1"/>
          </p:nvPr>
        </p:nvSpPr>
        <p:spPr>
          <a:xfrm>
            <a:off x="292912" y="1066800"/>
            <a:ext cx="8588375" cy="5410200"/>
          </a:xfrm>
        </p:spPr>
        <p:txBody>
          <a:bodyPr>
            <a:noAutofit/>
          </a:bodyPr>
          <a:lstStyle/>
          <a:p>
            <a:r>
              <a:rPr lang="en-US" sz="3200" dirty="0"/>
              <a:t>What are the facts about living standards and growth rates around the world?</a:t>
            </a:r>
          </a:p>
          <a:p>
            <a:r>
              <a:rPr lang="en-US" sz="3200" dirty="0"/>
              <a:t>Why does productivity matter for living standards?</a:t>
            </a:r>
          </a:p>
          <a:p>
            <a:r>
              <a:rPr lang="en-US" sz="3200" dirty="0"/>
              <a:t>What determines productivity and its growth rate?  </a:t>
            </a:r>
          </a:p>
          <a:p>
            <a:r>
              <a:rPr lang="en-US" sz="3200" dirty="0"/>
              <a:t>How can public policy affect growth and living standards?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dirty="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7383311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Determinants of Productivity</a:t>
            </a:r>
          </a:p>
        </p:txBody>
      </p:sp>
      <p:sp>
        <p:nvSpPr>
          <p:cNvPr id="18435" name="Content Placeholder 2"/>
          <p:cNvSpPr>
            <a:spLocks noGrp="1"/>
          </p:cNvSpPr>
          <p:nvPr>
            <p:ph idx="1"/>
          </p:nvPr>
        </p:nvSpPr>
        <p:spPr/>
        <p:txBody>
          <a:bodyPr/>
          <a:lstStyle/>
          <a:p>
            <a:r>
              <a:rPr lang="en-US" altLang="en-US" dirty="0"/>
              <a:t>Technological knowledge</a:t>
            </a:r>
          </a:p>
          <a:p>
            <a:pPr lvl="1"/>
            <a:r>
              <a:rPr lang="en-US" altLang="en-US" dirty="0">
                <a:solidFill>
                  <a:srgbClr val="C00000"/>
                </a:solidFill>
              </a:rPr>
              <a:t>Common knowledge</a:t>
            </a:r>
          </a:p>
          <a:p>
            <a:pPr lvl="1"/>
            <a:r>
              <a:rPr lang="en-US" altLang="zh-CN" dirty="0"/>
              <a:t>e.g., Henry Ford and the assembly line.  </a:t>
            </a:r>
            <a:endParaRPr lang="en-US" altLang="en-US" dirty="0"/>
          </a:p>
          <a:p>
            <a:pPr lvl="1" eaLnBrk="1" hangingPunct="1"/>
            <a:r>
              <a:rPr lang="en-US" dirty="0">
                <a:solidFill>
                  <a:srgbClr val="C00000"/>
                </a:solidFill>
              </a:rPr>
              <a:t>Proprietary knowledge</a:t>
            </a:r>
          </a:p>
          <a:p>
            <a:pPr lvl="1"/>
            <a:r>
              <a:rPr lang="en-US" altLang="zh-CN" dirty="0">
                <a:solidFill>
                  <a:srgbClr val="000000"/>
                </a:solidFill>
              </a:rPr>
              <a:t>e.g., </a:t>
            </a:r>
            <a:r>
              <a:rPr lang="en-US" altLang="zh-CN" dirty="0">
                <a:solidFill>
                  <a:srgbClr val="000000"/>
                </a:solidFill>
                <a:highlight>
                  <a:srgbClr val="FFCCFF"/>
                </a:highlight>
              </a:rPr>
              <a:t>Coca-Cola</a:t>
            </a:r>
          </a:p>
          <a:p>
            <a:pPr lvl="1"/>
            <a:r>
              <a:rPr lang="en-US" altLang="en-US" dirty="0">
                <a:solidFill>
                  <a:srgbClr val="000000"/>
                </a:solidFill>
                <a:highlight>
                  <a:srgbClr val="FFCCFF"/>
                </a:highlight>
              </a:rPr>
              <a:t>Patent </a:t>
            </a:r>
            <a:r>
              <a:rPr lang="en-US" altLang="en-US" dirty="0">
                <a:solidFill>
                  <a:srgbClr val="000000"/>
                </a:solidFill>
              </a:rPr>
              <a:t>right of a new drug from a pharmaceutical company.</a:t>
            </a:r>
          </a:p>
          <a:p>
            <a:endParaRPr lang="en-US" altLang="en-US" dirty="0"/>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10A8C73-097B-43EC-8C76-A3DBCB0EA7C6}" type="slidenum">
              <a:rPr lang="en-US" altLang="en-US" sz="1200" smtClean="0">
                <a:solidFill>
                  <a:srgbClr val="002060"/>
                </a:solidFill>
              </a:rPr>
              <a:pPr algn="ctr" eaLnBrk="1" hangingPunct="1"/>
              <a:t>20</a:t>
            </a:fld>
            <a:endParaRPr lang="en-US" altLang="en-US" sz="1200">
              <a:solidFill>
                <a:srgbClr val="002060"/>
              </a:solidFill>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51918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Determinants of Productivity</a:t>
            </a:r>
            <a:endParaRPr lang="en-US" dirty="0"/>
          </a:p>
        </p:txBody>
      </p:sp>
      <p:sp>
        <p:nvSpPr>
          <p:cNvPr id="3" name="Content Placeholder 2"/>
          <p:cNvSpPr>
            <a:spLocks noGrp="1"/>
          </p:cNvSpPr>
          <p:nvPr>
            <p:ph idx="1"/>
          </p:nvPr>
        </p:nvSpPr>
        <p:spPr/>
        <p:txBody>
          <a:bodyPr/>
          <a:lstStyle/>
          <a:p>
            <a:pPr marL="0" indent="0">
              <a:buNone/>
            </a:pPr>
            <a:r>
              <a:rPr lang="en-US" dirty="0"/>
              <a:t>Technological knowledge vs. Human capital</a:t>
            </a:r>
          </a:p>
          <a:p>
            <a:r>
              <a:rPr lang="en-US" dirty="0"/>
              <a:t>Technological knowledge </a:t>
            </a:r>
          </a:p>
          <a:p>
            <a:pPr lvl="1"/>
            <a:r>
              <a:rPr lang="en-US" dirty="0"/>
              <a:t>Refers to </a:t>
            </a:r>
            <a:r>
              <a:rPr lang="en-US" dirty="0">
                <a:solidFill>
                  <a:srgbClr val="FF0000"/>
                </a:solidFill>
              </a:rPr>
              <a:t>society’s understanding </a:t>
            </a:r>
            <a:r>
              <a:rPr lang="en-US" dirty="0"/>
              <a:t>of how to produce goods and services  </a:t>
            </a:r>
          </a:p>
          <a:p>
            <a:r>
              <a:rPr lang="en-US" dirty="0"/>
              <a:t>Human capital </a:t>
            </a:r>
          </a:p>
          <a:p>
            <a:pPr lvl="1"/>
            <a:r>
              <a:rPr lang="en-US" dirty="0"/>
              <a:t>Results </a:t>
            </a:r>
            <a:r>
              <a:rPr lang="en-US" dirty="0">
                <a:highlight>
                  <a:srgbClr val="FFCCFF"/>
                </a:highlight>
              </a:rPr>
              <a:t>from the effort people </a:t>
            </a:r>
            <a:r>
              <a:rPr lang="en-US" dirty="0"/>
              <a:t>expend to acquire this knowledge  </a:t>
            </a:r>
          </a:p>
          <a:p>
            <a:r>
              <a:rPr lang="en-US" dirty="0"/>
              <a:t>Both are important for productivity</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21</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10281058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THE EXPERTS</a:t>
            </a:r>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22</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5" name="Text Placeholder 4"/>
          <p:cNvSpPr>
            <a:spLocks noGrp="1"/>
          </p:cNvSpPr>
          <p:nvPr>
            <p:ph type="body" sz="quarter" idx="12"/>
          </p:nvPr>
        </p:nvSpPr>
        <p:spPr/>
        <p:txBody>
          <a:bodyPr/>
          <a:lstStyle/>
          <a:p>
            <a:r>
              <a:rPr lang="en-US" dirty="0"/>
              <a:t>Innovation and Growth</a:t>
            </a:r>
          </a:p>
        </p:txBody>
      </p:sp>
      <p:sp>
        <p:nvSpPr>
          <p:cNvPr id="6" name="Text Placeholder 5"/>
          <p:cNvSpPr>
            <a:spLocks noGrp="1"/>
          </p:cNvSpPr>
          <p:nvPr>
            <p:ph type="body" sz="quarter" idx="14"/>
          </p:nvPr>
        </p:nvSpPr>
        <p:spPr>
          <a:xfrm>
            <a:off x="533400" y="1143000"/>
            <a:ext cx="8077200" cy="2362200"/>
          </a:xfrm>
        </p:spPr>
        <p:txBody>
          <a:bodyPr/>
          <a:lstStyle/>
          <a:p>
            <a:r>
              <a:rPr lang="en-US" sz="3000" dirty="0"/>
              <a:t>“Future innovations worldwide will </a:t>
            </a:r>
            <a:r>
              <a:rPr lang="en-US" sz="3000" dirty="0">
                <a:solidFill>
                  <a:srgbClr val="FF0000"/>
                </a:solidFill>
              </a:rPr>
              <a:t>not be transformational enough</a:t>
            </a:r>
            <a:r>
              <a:rPr lang="en-US" sz="3000" dirty="0"/>
              <a:t> to promote </a:t>
            </a:r>
            <a:r>
              <a:rPr lang="en-US" sz="3000" dirty="0">
                <a:solidFill>
                  <a:srgbClr val="FF0000"/>
                </a:solidFill>
              </a:rPr>
              <a:t>sustained per-capita economic growth rates </a:t>
            </a:r>
            <a:r>
              <a:rPr lang="en-US" sz="3000" dirty="0"/>
              <a:t>in the United States and western Europe over the next century as high as those over the past 150 years.”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3725779"/>
            <a:ext cx="4191000" cy="229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92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Production Function</a:t>
            </a:r>
          </a:p>
        </p:txBody>
      </p:sp>
      <p:sp>
        <p:nvSpPr>
          <p:cNvPr id="3" name="Content Placeholder 2"/>
          <p:cNvSpPr>
            <a:spLocks noGrp="1"/>
          </p:cNvSpPr>
          <p:nvPr>
            <p:ph idx="1"/>
          </p:nvPr>
        </p:nvSpPr>
        <p:spPr>
          <a:xfrm>
            <a:off x="228601" y="914400"/>
            <a:ext cx="8637588" cy="5534025"/>
          </a:xfrm>
        </p:spPr>
        <p:txBody>
          <a:bodyPr>
            <a:normAutofit/>
          </a:bodyPr>
          <a:lstStyle/>
          <a:p>
            <a:r>
              <a:rPr lang="en-US" dirty="0"/>
              <a:t>The production function  </a:t>
            </a:r>
            <a:r>
              <a:rPr lang="en-US" dirty="0">
                <a:solidFill>
                  <a:srgbClr val="C00000"/>
                </a:solidFill>
              </a:rPr>
              <a:t>Y  =  A F(L, K, H, N)</a:t>
            </a:r>
          </a:p>
          <a:p>
            <a:pPr lvl="1"/>
            <a:r>
              <a:rPr lang="en-US" dirty="0"/>
              <a:t>A graph or equation showing the relation between output and inputs</a:t>
            </a:r>
          </a:p>
          <a:p>
            <a:pPr lvl="1"/>
            <a:r>
              <a:rPr lang="en-US" dirty="0">
                <a:solidFill>
                  <a:srgbClr val="FF0000"/>
                </a:solidFill>
              </a:rPr>
              <a:t>F( ) is a function that shows how inputs are combined to produce output  </a:t>
            </a:r>
          </a:p>
          <a:p>
            <a:pPr lvl="1"/>
            <a:r>
              <a:rPr lang="en-US" dirty="0"/>
              <a:t>“A” is the level of technology  </a:t>
            </a:r>
          </a:p>
          <a:p>
            <a:pPr lvl="1"/>
            <a:r>
              <a:rPr lang="en-US" dirty="0"/>
              <a:t>“A” multiplies the function F( ), so improvements in technology (increases in “A”) allow more output (Y) to be produced from any given combination of inputs.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81799728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0939"/>
            <a:ext cx="8763000" cy="661061"/>
          </a:xfrm>
        </p:spPr>
        <p:txBody>
          <a:bodyPr/>
          <a:lstStyle/>
          <a:p>
            <a:r>
              <a:rPr lang="en-US" dirty="0"/>
              <a:t>The Production Function 		</a:t>
            </a:r>
            <a:r>
              <a:rPr lang="en-US" dirty="0">
                <a:solidFill>
                  <a:srgbClr val="C00000"/>
                </a:solidFill>
              </a:rPr>
              <a:t>Y  =  A F(L, K, H, N)</a:t>
            </a:r>
            <a:endParaRPr lang="en-US" dirty="0"/>
          </a:p>
        </p:txBody>
      </p:sp>
      <p:sp>
        <p:nvSpPr>
          <p:cNvPr id="3" name="Content Placeholder 2"/>
          <p:cNvSpPr>
            <a:spLocks noGrp="1"/>
          </p:cNvSpPr>
          <p:nvPr>
            <p:ph idx="1"/>
          </p:nvPr>
        </p:nvSpPr>
        <p:spPr/>
        <p:txBody>
          <a:bodyPr>
            <a:normAutofit/>
          </a:bodyPr>
          <a:lstStyle/>
          <a:p>
            <a:r>
              <a:rPr lang="en-US" dirty="0"/>
              <a:t>The production function has the property </a:t>
            </a:r>
            <a:br>
              <a:rPr lang="en-US" dirty="0"/>
            </a:br>
            <a:r>
              <a:rPr lang="en-US" dirty="0">
                <a:solidFill>
                  <a:srgbClr val="C00000"/>
                </a:solidFill>
              </a:rPr>
              <a:t>constant returns to scale</a:t>
            </a:r>
            <a:r>
              <a:rPr lang="en-US" dirty="0"/>
              <a:t>:  </a:t>
            </a:r>
          </a:p>
          <a:p>
            <a:pPr lvl="1"/>
            <a:r>
              <a:rPr lang="en-US" dirty="0"/>
              <a:t>Changing all inputs by the same percentage causes output to change by that percentage.  </a:t>
            </a:r>
          </a:p>
          <a:p>
            <a:pPr lvl="2"/>
            <a:r>
              <a:rPr lang="en-US" sz="2800" dirty="0"/>
              <a:t>Doubling all inputs (multiplying each by 2) causes output to double: </a:t>
            </a:r>
          </a:p>
          <a:p>
            <a:pPr marL="914400" lvl="2" indent="0">
              <a:buNone/>
            </a:pPr>
            <a:r>
              <a:rPr lang="en-US" sz="2800" dirty="0">
                <a:cs typeface="Arial" charset="0"/>
              </a:rPr>
              <a:t>	2</a:t>
            </a:r>
            <a:r>
              <a:rPr lang="en-US" sz="2800" b="1" dirty="0">
                <a:cs typeface="Arial" charset="0"/>
              </a:rPr>
              <a:t>Y</a:t>
            </a:r>
            <a:r>
              <a:rPr lang="en-US" sz="2800" dirty="0">
                <a:cs typeface="Arial" charset="0"/>
              </a:rPr>
              <a:t>  =  </a:t>
            </a:r>
            <a:r>
              <a:rPr lang="en-US" sz="2800" b="1" dirty="0">
                <a:cs typeface="Arial" charset="0"/>
              </a:rPr>
              <a:t>A</a:t>
            </a:r>
            <a:r>
              <a:rPr lang="en-US" sz="2800" dirty="0">
                <a:cs typeface="Arial" charset="0"/>
              </a:rPr>
              <a:t> </a:t>
            </a:r>
            <a:r>
              <a:rPr lang="en-US" sz="2800" b="1" dirty="0">
                <a:cs typeface="Arial" charset="0"/>
              </a:rPr>
              <a:t>F</a:t>
            </a:r>
            <a:r>
              <a:rPr lang="en-US" sz="2800" dirty="0">
                <a:cs typeface="Arial" charset="0"/>
              </a:rPr>
              <a:t>(2</a:t>
            </a:r>
            <a:r>
              <a:rPr lang="en-US" sz="2800" b="1" dirty="0">
                <a:cs typeface="Arial" charset="0"/>
              </a:rPr>
              <a:t>L</a:t>
            </a:r>
            <a:r>
              <a:rPr lang="en-US" sz="2800" dirty="0">
                <a:cs typeface="Arial" charset="0"/>
              </a:rPr>
              <a:t>, 2</a:t>
            </a:r>
            <a:r>
              <a:rPr lang="en-US" sz="2800" b="1" dirty="0">
                <a:cs typeface="Arial" charset="0"/>
              </a:rPr>
              <a:t>K</a:t>
            </a:r>
            <a:r>
              <a:rPr lang="en-US" sz="2800" dirty="0">
                <a:cs typeface="Arial" charset="0"/>
              </a:rPr>
              <a:t>, 2</a:t>
            </a:r>
            <a:r>
              <a:rPr lang="en-US" sz="2800" b="1" dirty="0">
                <a:cs typeface="Arial" charset="0"/>
              </a:rPr>
              <a:t>H</a:t>
            </a:r>
            <a:r>
              <a:rPr lang="en-US" sz="2800" dirty="0">
                <a:cs typeface="Arial" charset="0"/>
              </a:rPr>
              <a:t>, 2</a:t>
            </a:r>
            <a:r>
              <a:rPr lang="en-US" sz="2800" b="1" dirty="0">
                <a:cs typeface="Arial" charset="0"/>
              </a:rPr>
              <a:t>N</a:t>
            </a:r>
            <a:r>
              <a:rPr lang="en-US" sz="2800" dirty="0">
                <a:cs typeface="Arial" charset="0"/>
              </a:rPr>
              <a:t>)</a:t>
            </a:r>
          </a:p>
          <a:p>
            <a:pPr lvl="2"/>
            <a:r>
              <a:rPr lang="en-US" sz="2800" dirty="0"/>
              <a:t>Increasing all inputs 10% (multiplying each by 1.1) causes output to increase by 10%: </a:t>
            </a:r>
          </a:p>
          <a:p>
            <a:pPr marL="914400" lvl="2" indent="0">
              <a:buNone/>
            </a:pPr>
            <a:r>
              <a:rPr lang="en-US" sz="2800" dirty="0"/>
              <a:t>	</a:t>
            </a:r>
            <a:r>
              <a:rPr lang="pt-BR" sz="2800" dirty="0"/>
              <a:t>1.1Y  =  A F(1.1L, 1.1K, 1.1H, 1.1N)</a:t>
            </a:r>
            <a:endParaRPr lang="en-US" sz="280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60211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915400" cy="661061"/>
          </a:xfrm>
        </p:spPr>
        <p:txBody>
          <a:bodyPr/>
          <a:lstStyle/>
          <a:p>
            <a:r>
              <a:rPr lang="en-US" dirty="0"/>
              <a:t>The Production Function		</a:t>
            </a:r>
            <a:r>
              <a:rPr lang="en-US" dirty="0">
                <a:solidFill>
                  <a:srgbClr val="C00000"/>
                </a:solidFill>
              </a:rPr>
              <a:t>Y  =  A F(L, K, H, N)</a:t>
            </a:r>
            <a:endParaRPr lang="en-US" dirty="0"/>
          </a:p>
        </p:txBody>
      </p:sp>
      <p:sp>
        <p:nvSpPr>
          <p:cNvPr id="3" name="Content Placeholder 2"/>
          <p:cNvSpPr>
            <a:spLocks noGrp="1"/>
          </p:cNvSpPr>
          <p:nvPr>
            <p:ph idx="1"/>
          </p:nvPr>
        </p:nvSpPr>
        <p:spPr/>
        <p:txBody>
          <a:bodyPr/>
          <a:lstStyle/>
          <a:p>
            <a:r>
              <a:rPr lang="en-US" dirty="0"/>
              <a:t>If we multiply each input by 1/L, then </a:t>
            </a:r>
            <a:br>
              <a:rPr lang="en-US" dirty="0"/>
            </a:br>
            <a:r>
              <a:rPr lang="en-US" dirty="0"/>
              <a:t>output is multiplied by 1/L:  </a:t>
            </a:r>
          </a:p>
          <a:p>
            <a:pPr marL="0" indent="0">
              <a:buNone/>
            </a:pPr>
            <a:r>
              <a:rPr lang="en-US" dirty="0"/>
              <a:t>	Y/L  =  A F(1, K/L, H/L, N/L)</a:t>
            </a:r>
          </a:p>
          <a:p>
            <a:r>
              <a:rPr lang="en-US" dirty="0"/>
              <a:t>This equation shows that </a:t>
            </a:r>
            <a:r>
              <a:rPr lang="en-US" dirty="0">
                <a:solidFill>
                  <a:srgbClr val="FF0000"/>
                </a:solidFill>
              </a:rPr>
              <a:t>productivity (Y/L, output per worker</a:t>
            </a:r>
            <a:r>
              <a:rPr lang="en-US" dirty="0"/>
              <a:t>) depends on:</a:t>
            </a:r>
          </a:p>
          <a:p>
            <a:pPr lvl="1"/>
            <a:r>
              <a:rPr lang="en-US" dirty="0"/>
              <a:t>The level of technology, </a:t>
            </a:r>
            <a:r>
              <a:rPr lang="en-US" dirty="0">
                <a:solidFill>
                  <a:srgbClr val="FF0000"/>
                </a:solidFill>
              </a:rPr>
              <a:t>A</a:t>
            </a:r>
          </a:p>
          <a:p>
            <a:pPr lvl="1"/>
            <a:r>
              <a:rPr lang="en-US" dirty="0"/>
              <a:t>Physical capital per worker, </a:t>
            </a:r>
            <a:r>
              <a:rPr lang="en-US" dirty="0">
                <a:solidFill>
                  <a:srgbClr val="FF0000"/>
                </a:solidFill>
              </a:rPr>
              <a:t>K/L</a:t>
            </a:r>
          </a:p>
          <a:p>
            <a:pPr lvl="1"/>
            <a:r>
              <a:rPr lang="en-US" dirty="0"/>
              <a:t>Human capital per worker, </a:t>
            </a:r>
            <a:r>
              <a:rPr lang="en-US" dirty="0">
                <a:solidFill>
                  <a:srgbClr val="FF0000"/>
                </a:solidFill>
              </a:rPr>
              <a:t>H/L</a:t>
            </a:r>
          </a:p>
          <a:p>
            <a:pPr lvl="1"/>
            <a:r>
              <a:rPr lang="en-US" dirty="0"/>
              <a:t>Natural resources per worker, </a:t>
            </a:r>
            <a:r>
              <a:rPr lang="en-US" dirty="0">
                <a:solidFill>
                  <a:srgbClr val="FF0000"/>
                </a:solidFill>
              </a:rPr>
              <a:t>N</a:t>
            </a:r>
            <a:r>
              <a:rPr lang="en-GB" dirty="0">
                <a:solidFill>
                  <a:srgbClr val="FF0000"/>
                </a:solidFill>
              </a:rPr>
              <a:t>/</a:t>
            </a:r>
            <a:r>
              <a:rPr lang="en-US" dirty="0">
                <a:solidFill>
                  <a:srgbClr val="FF0000"/>
                </a:solidFill>
              </a:rPr>
              <a:t>L</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81084650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1		</a:t>
            </a:r>
            <a:r>
              <a:rPr lang="en-US" dirty="0">
                <a:solidFill>
                  <a:srgbClr val="AE1221"/>
                </a:solidFill>
              </a:rPr>
              <a:t>Discussion question</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3000" dirty="0">
                <a:solidFill>
                  <a:schemeClr val="accent6">
                    <a:lumMod val="50000"/>
                  </a:schemeClr>
                </a:solidFill>
              </a:rPr>
              <a:t>Which of the following policies do you think would </a:t>
            </a:r>
            <a:br>
              <a:rPr lang="en-US" sz="3000" dirty="0">
                <a:solidFill>
                  <a:schemeClr val="accent6">
                    <a:lumMod val="50000"/>
                  </a:schemeClr>
                </a:solidFill>
              </a:rPr>
            </a:br>
            <a:r>
              <a:rPr lang="en-US" sz="3000" dirty="0">
                <a:solidFill>
                  <a:schemeClr val="accent6">
                    <a:lumMod val="50000"/>
                  </a:schemeClr>
                </a:solidFill>
              </a:rPr>
              <a:t>be most effective at boosting growth and living standards in a poor country over the long run?</a:t>
            </a:r>
          </a:p>
          <a:p>
            <a:pPr marL="514350" indent="-514350">
              <a:buClr>
                <a:srgbClr val="C00000"/>
              </a:buClr>
              <a:buFont typeface="+mj-lt"/>
              <a:buAutoNum type="alphaLcPeriod"/>
            </a:pPr>
            <a:r>
              <a:rPr lang="en-US" sz="2800" dirty="0">
                <a:solidFill>
                  <a:schemeClr val="tx1"/>
                </a:solidFill>
              </a:rPr>
              <a:t>Offer tax incentives for investment by local firms</a:t>
            </a:r>
          </a:p>
          <a:p>
            <a:pPr marL="514350" indent="-514350">
              <a:buClr>
                <a:srgbClr val="C00000"/>
              </a:buClr>
              <a:buFont typeface="+mj-lt"/>
              <a:buAutoNum type="alphaLcPeriod"/>
            </a:pPr>
            <a:r>
              <a:rPr lang="en-US" sz="2800" dirty="0">
                <a:solidFill>
                  <a:schemeClr val="tx1"/>
                </a:solidFill>
              </a:rPr>
              <a:t>Offer tax incentives for investment by foreign firms</a:t>
            </a:r>
          </a:p>
          <a:p>
            <a:pPr marL="514350" indent="-514350">
              <a:buClr>
                <a:srgbClr val="C00000"/>
              </a:buClr>
              <a:buFont typeface="+mj-lt"/>
              <a:buAutoNum type="alphaLcPeriod"/>
            </a:pPr>
            <a:r>
              <a:rPr lang="en-US" sz="2800" dirty="0">
                <a:solidFill>
                  <a:schemeClr val="tx1"/>
                </a:solidFill>
              </a:rPr>
              <a:t>Give cash payments for good school attendance</a:t>
            </a:r>
          </a:p>
          <a:p>
            <a:pPr marL="514350" indent="-514350">
              <a:buClr>
                <a:srgbClr val="C00000"/>
              </a:buClr>
              <a:buFont typeface="+mj-lt"/>
              <a:buAutoNum type="alphaLcPeriod"/>
            </a:pPr>
            <a:r>
              <a:rPr lang="en-US" sz="2800" dirty="0">
                <a:solidFill>
                  <a:schemeClr val="tx1"/>
                </a:solidFill>
              </a:rPr>
              <a:t>Crack down on government corruption</a:t>
            </a:r>
          </a:p>
          <a:p>
            <a:pPr marL="514350" indent="-514350">
              <a:buClr>
                <a:srgbClr val="C00000"/>
              </a:buClr>
              <a:buFont typeface="+mj-lt"/>
              <a:buAutoNum type="alphaLcPeriod"/>
            </a:pPr>
            <a:r>
              <a:rPr lang="en-US" sz="2800" dirty="0">
                <a:solidFill>
                  <a:schemeClr val="tx1"/>
                </a:solidFill>
              </a:rPr>
              <a:t>Restrict imports to protect domestic industries</a:t>
            </a:r>
          </a:p>
          <a:p>
            <a:pPr marL="514350" indent="-514350">
              <a:buClr>
                <a:srgbClr val="C00000"/>
              </a:buClr>
              <a:buFont typeface="+mj-lt"/>
              <a:buAutoNum type="alphaLcPeriod"/>
            </a:pPr>
            <a:r>
              <a:rPr lang="en-US" sz="2800" dirty="0">
                <a:solidFill>
                  <a:schemeClr val="tx1"/>
                </a:solidFill>
              </a:rPr>
              <a:t>Allow free trade</a:t>
            </a:r>
          </a:p>
          <a:p>
            <a:pPr marL="514350" indent="-514350">
              <a:buClr>
                <a:srgbClr val="C00000"/>
              </a:buClr>
              <a:buFont typeface="+mj-lt"/>
              <a:buAutoNum type="alphaLcPeriod"/>
            </a:pPr>
            <a:r>
              <a:rPr lang="zh-CN" altLang="en-US" sz="2800" dirty="0">
                <a:solidFill>
                  <a:schemeClr val="tx1"/>
                </a:solidFill>
              </a:rPr>
              <a:t>“</a:t>
            </a:r>
            <a:r>
              <a:rPr lang="en-US" altLang="zh-CN" sz="2800" dirty="0">
                <a:solidFill>
                  <a:schemeClr val="tx1"/>
                </a:solidFill>
              </a:rPr>
              <a:t>Family</a:t>
            </a:r>
            <a:r>
              <a:rPr lang="zh-CN" altLang="en-US" sz="2800" dirty="0">
                <a:solidFill>
                  <a:schemeClr val="tx1"/>
                </a:solidFill>
              </a:rPr>
              <a:t> </a:t>
            </a:r>
            <a:r>
              <a:rPr lang="en-US" altLang="zh-CN" sz="2800" dirty="0">
                <a:solidFill>
                  <a:schemeClr val="tx1"/>
                </a:solidFill>
              </a:rPr>
              <a:t>Planning</a:t>
            </a:r>
            <a:r>
              <a:rPr lang="zh-CN" altLang="en-US" sz="2800" dirty="0">
                <a:solidFill>
                  <a:schemeClr val="tx1"/>
                </a:solidFill>
              </a:rPr>
              <a:t>” </a:t>
            </a:r>
            <a:r>
              <a:rPr lang="en-US" altLang="zh-CN" sz="2800" dirty="0">
                <a:solidFill>
                  <a:schemeClr val="tx1"/>
                </a:solidFill>
              </a:rPr>
              <a:t>in</a:t>
            </a:r>
            <a:r>
              <a:rPr lang="zh-CN" altLang="en-US" sz="2800" dirty="0">
                <a:solidFill>
                  <a:schemeClr val="tx1"/>
                </a:solidFill>
              </a:rPr>
              <a:t> </a:t>
            </a:r>
            <a:r>
              <a:rPr lang="en-US" altLang="zh-CN" sz="2800" dirty="0">
                <a:solidFill>
                  <a:schemeClr val="tx1"/>
                </a:solidFill>
              </a:rPr>
              <a:t>China</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125358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Economic Growth and Public Policy</a:t>
            </a:r>
          </a:p>
        </p:txBody>
      </p:sp>
      <p:sp>
        <p:nvSpPr>
          <p:cNvPr id="3" name="Content Placeholder 2"/>
          <p:cNvSpPr>
            <a:spLocks noGrp="1"/>
          </p:cNvSpPr>
          <p:nvPr>
            <p:ph idx="1"/>
          </p:nvPr>
        </p:nvSpPr>
        <p:spPr/>
        <p:txBody>
          <a:bodyPr/>
          <a:lstStyle/>
          <a:p>
            <a:r>
              <a:rPr lang="en-US" dirty="0"/>
              <a:t>The ways  public policy can affect </a:t>
            </a:r>
            <a:br>
              <a:rPr lang="en-US" dirty="0"/>
            </a:br>
            <a:r>
              <a:rPr lang="en-US" dirty="0"/>
              <a:t>long-run growth in productivity and living standards:</a:t>
            </a:r>
          </a:p>
          <a:p>
            <a:pPr lvl="2"/>
            <a:r>
              <a:rPr lang="en-US" dirty="0"/>
              <a:t>Saving and investment</a:t>
            </a:r>
          </a:p>
          <a:p>
            <a:pPr lvl="2"/>
            <a:r>
              <a:rPr lang="en-US" dirty="0"/>
              <a:t>Diminishing returns and the catch-up effect</a:t>
            </a:r>
          </a:p>
          <a:p>
            <a:pPr lvl="2"/>
            <a:r>
              <a:rPr lang="en-US" dirty="0"/>
              <a:t>Investment from abroad; Education</a:t>
            </a:r>
          </a:p>
          <a:p>
            <a:pPr lvl="2"/>
            <a:r>
              <a:rPr lang="en-US" dirty="0"/>
              <a:t>Health and nutrition</a:t>
            </a:r>
          </a:p>
          <a:p>
            <a:pPr lvl="2"/>
            <a:r>
              <a:rPr lang="en-US" dirty="0"/>
              <a:t>Property rights and political stability</a:t>
            </a:r>
          </a:p>
          <a:p>
            <a:pPr lvl="2"/>
            <a:r>
              <a:rPr lang="en-US" dirty="0"/>
              <a:t>Free trade; Research and development</a:t>
            </a:r>
          </a:p>
          <a:p>
            <a:pPr lvl="2"/>
            <a:r>
              <a:rPr lang="en-US" dirty="0"/>
              <a:t>Population growth</a:t>
            </a:r>
          </a:p>
          <a:p>
            <a:pPr lvl="1"/>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1507481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a:t>Saving and Investment</a:t>
            </a:r>
          </a:p>
        </p:txBody>
      </p:sp>
      <p:sp>
        <p:nvSpPr>
          <p:cNvPr id="22531" name="Content Placeholder 2"/>
          <p:cNvSpPr>
            <a:spLocks noGrp="1"/>
          </p:cNvSpPr>
          <p:nvPr>
            <p:ph idx="1"/>
          </p:nvPr>
        </p:nvSpPr>
        <p:spPr>
          <a:xfrm>
            <a:off x="86520" y="1002980"/>
            <a:ext cx="8866187" cy="4689475"/>
          </a:xfrm>
        </p:spPr>
        <p:txBody>
          <a:bodyPr/>
          <a:lstStyle/>
          <a:p>
            <a:r>
              <a:rPr lang="en-US" altLang="en-US" dirty="0"/>
              <a:t>Raise future productivity</a:t>
            </a:r>
          </a:p>
          <a:p>
            <a:pPr lvl="1"/>
            <a:r>
              <a:rPr lang="en-US" altLang="en-US" dirty="0"/>
              <a:t>Invest more current resources in the production of capital, K</a:t>
            </a:r>
          </a:p>
          <a:p>
            <a:pPr lvl="1"/>
            <a:r>
              <a:rPr lang="en-US" altLang="en-US" dirty="0">
                <a:solidFill>
                  <a:srgbClr val="FF0000"/>
                </a:solidFill>
              </a:rPr>
              <a:t>Trade-off</a:t>
            </a:r>
            <a:r>
              <a:rPr lang="en-US" altLang="en-US" dirty="0"/>
              <a:t>: since resources scarce, producing more capital requires producing fewer consumption goods</a:t>
            </a:r>
          </a:p>
          <a:p>
            <a:pPr lvl="1"/>
            <a:r>
              <a:rPr lang="en-US" altLang="en-US" dirty="0">
                <a:solidFill>
                  <a:srgbClr val="005EA4"/>
                </a:solidFill>
              </a:rPr>
              <a:t>Reducing consumption = increasing saving  </a:t>
            </a:r>
          </a:p>
          <a:p>
            <a:pPr lvl="2"/>
            <a:r>
              <a:rPr lang="en-US" altLang="en-US" dirty="0"/>
              <a:t>This extra saving funds the production of investment goods </a:t>
            </a:r>
            <a:r>
              <a:rPr lang="en-US" altLang="en-US" sz="2400" dirty="0"/>
              <a:t>(More details in the next chapter.)</a:t>
            </a:r>
          </a:p>
        </p:txBody>
      </p:sp>
      <p:sp>
        <p:nvSpPr>
          <p:cNvPr id="225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72770C-1477-4079-B15F-55D32A8ABE6A}" type="slidenum">
              <a:rPr lang="en-US" altLang="en-US" sz="1200" smtClean="0">
                <a:solidFill>
                  <a:srgbClr val="002060"/>
                </a:solidFill>
              </a:rPr>
              <a:pPr algn="ctr" eaLnBrk="1" hangingPunct="1"/>
              <a:t>28</a:t>
            </a:fld>
            <a:endParaRPr lang="en-US" altLang="en-US" sz="1200">
              <a:solidFill>
                <a:srgbClr val="002060"/>
              </a:solidFill>
            </a:endParaRPr>
          </a:p>
        </p:txBody>
      </p:sp>
      <p:sp>
        <p:nvSpPr>
          <p:cNvPr id="225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grpSp>
        <p:nvGrpSpPr>
          <p:cNvPr id="6" name="组 5"/>
          <p:cNvGrpSpPr/>
          <p:nvPr/>
        </p:nvGrpSpPr>
        <p:grpSpPr>
          <a:xfrm>
            <a:off x="1676400" y="5739952"/>
            <a:ext cx="6781800" cy="584775"/>
            <a:chOff x="571500" y="5831566"/>
            <a:chExt cx="6781800" cy="584775"/>
          </a:xfrm>
        </p:grpSpPr>
        <p:sp>
          <p:nvSpPr>
            <p:cNvPr id="2" name="文本框 1"/>
            <p:cNvSpPr txBox="1"/>
            <p:nvPr/>
          </p:nvSpPr>
          <p:spPr>
            <a:xfrm rot="10800000" flipV="1">
              <a:off x="571500" y="5831566"/>
              <a:ext cx="6781800" cy="584775"/>
            </a:xfrm>
            <a:prstGeom prst="rect">
              <a:avLst/>
            </a:prstGeom>
            <a:noFill/>
          </p:spPr>
          <p:txBody>
            <a:bodyPr wrap="square" rtlCol="0">
              <a:spAutoFit/>
            </a:bodyPr>
            <a:lstStyle/>
            <a:p>
              <a:r>
                <a:rPr kumimoji="1" lang="en-GB" altLang="zh-CN" sz="3200" dirty="0">
                  <a:highlight>
                    <a:srgbClr val="FFCCFF"/>
                  </a:highlight>
                  <a:sym typeface="Wingdings"/>
                </a:rPr>
                <a:t>SAVING</a:t>
              </a:r>
              <a:r>
                <a:rPr kumimoji="1" lang="en-GB" altLang="zh-CN" sz="3200" dirty="0">
                  <a:highlight>
                    <a:srgbClr val="FFCCFF"/>
                  </a:highlight>
                </a:rPr>
                <a:t>  </a:t>
              </a:r>
              <a:r>
                <a:rPr kumimoji="1" lang="en-GB" altLang="zh-CN" sz="3200" dirty="0">
                  <a:highlight>
                    <a:srgbClr val="FFCCFF"/>
                  </a:highlight>
                  <a:sym typeface="Wingdings"/>
                </a:rPr>
                <a:t></a:t>
              </a:r>
              <a:r>
                <a:rPr kumimoji="1" lang="en-GB" altLang="zh-CN" sz="3200" dirty="0">
                  <a:highlight>
                    <a:srgbClr val="FFCCFF"/>
                  </a:highlight>
                </a:rPr>
                <a:t>K</a:t>
              </a:r>
              <a:r>
                <a:rPr kumimoji="1" lang="en-GB" altLang="zh-CN" sz="3200" dirty="0">
                  <a:highlight>
                    <a:srgbClr val="FFCCFF"/>
                  </a:highlight>
                  <a:sym typeface="Wingdings"/>
                </a:rPr>
                <a:t> </a:t>
              </a:r>
              <a:r>
                <a:rPr kumimoji="1" lang="en-GB" altLang="zh-CN" sz="3200" dirty="0">
                  <a:highlight>
                    <a:srgbClr val="FFCCFF"/>
                  </a:highlight>
                </a:rPr>
                <a:t>C   </a:t>
              </a:r>
              <a:endParaRPr kumimoji="1" lang="zh-CN" altLang="en-US" sz="3200" dirty="0">
                <a:highlight>
                  <a:srgbClr val="FFCCFF"/>
                </a:highlight>
              </a:endParaRPr>
            </a:p>
          </p:txBody>
        </p:sp>
        <p:cxnSp>
          <p:nvCxnSpPr>
            <p:cNvPr id="4" name="直线箭头连接符 3"/>
            <p:cNvCxnSpPr/>
            <p:nvPr/>
          </p:nvCxnSpPr>
          <p:spPr bwMode="auto">
            <a:xfrm flipV="1">
              <a:off x="3124200" y="5898484"/>
              <a:ext cx="0" cy="416257"/>
            </a:xfrm>
            <a:prstGeom prst="straightConnector1">
              <a:avLst/>
            </a:prstGeom>
            <a:noFill/>
            <a:ln w="19050" cap="flat" cmpd="sng" algn="ctr">
              <a:solidFill>
                <a:schemeClr val="tx1"/>
              </a:solidFill>
              <a:prstDash val="solid"/>
              <a:round/>
              <a:headEnd type="none" w="med" len="med"/>
              <a:tailEnd type="triangle"/>
            </a:ln>
            <a:effectLst/>
          </p:spPr>
        </p:cxnSp>
        <p:cxnSp>
          <p:nvCxnSpPr>
            <p:cNvPr id="9" name="直线箭头连接符 8"/>
            <p:cNvCxnSpPr/>
            <p:nvPr/>
          </p:nvCxnSpPr>
          <p:spPr bwMode="auto">
            <a:xfrm flipV="1">
              <a:off x="2209800" y="5898484"/>
              <a:ext cx="0" cy="416257"/>
            </a:xfrm>
            <a:prstGeom prst="straightConnector1">
              <a:avLst/>
            </a:prstGeom>
            <a:noFill/>
            <a:ln w="19050" cap="flat" cmpd="sng" algn="ctr">
              <a:solidFill>
                <a:schemeClr val="tx1"/>
              </a:solidFill>
              <a:prstDash val="solid"/>
              <a:round/>
              <a:headEnd type="none" w="med" len="med"/>
              <a:tailEnd type="triangle"/>
            </a:ln>
            <a:effectLst/>
          </p:spPr>
        </p:cxnSp>
        <p:cxnSp>
          <p:nvCxnSpPr>
            <p:cNvPr id="10" name="直线箭头连接符 9"/>
            <p:cNvCxnSpPr/>
            <p:nvPr/>
          </p:nvCxnSpPr>
          <p:spPr bwMode="auto">
            <a:xfrm>
              <a:off x="3886200" y="5943600"/>
              <a:ext cx="0" cy="371141"/>
            </a:xfrm>
            <a:prstGeom prst="straightConnector1">
              <a:avLst/>
            </a:prstGeom>
            <a:noFill/>
            <a:ln w="190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87923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a:t>Saving and Investment</a:t>
            </a:r>
          </a:p>
        </p:txBody>
      </p:sp>
      <p:sp>
        <p:nvSpPr>
          <p:cNvPr id="22531" name="Content Placeholder 2"/>
          <p:cNvSpPr>
            <a:spLocks noGrp="1"/>
          </p:cNvSpPr>
          <p:nvPr>
            <p:ph idx="1"/>
          </p:nvPr>
        </p:nvSpPr>
        <p:spPr>
          <a:xfrm>
            <a:off x="86520" y="1002980"/>
            <a:ext cx="8866187" cy="4689475"/>
          </a:xfrm>
        </p:spPr>
        <p:txBody>
          <a:bodyPr/>
          <a:lstStyle/>
          <a:p>
            <a:r>
              <a:rPr lang="en-US" altLang="en-US" dirty="0"/>
              <a:t>D</a:t>
            </a:r>
            <a:r>
              <a:rPr lang="en-US" altLang="zh-CN" dirty="0"/>
              <a:t>rawbacks</a:t>
            </a:r>
            <a:endParaRPr lang="en-US" altLang="en-US" dirty="0"/>
          </a:p>
          <a:p>
            <a:pPr lvl="1"/>
            <a:r>
              <a:rPr lang="en-US" altLang="en-US" dirty="0"/>
              <a:t>Invest more in capital, society consumes less and save more of its current income</a:t>
            </a:r>
          </a:p>
          <a:p>
            <a:pPr lvl="1"/>
            <a:r>
              <a:rPr lang="en-US" altLang="en-US" dirty="0"/>
              <a:t>Society sacrifices consumption of goods and services in the present to enjoy higher consumption  in the future.</a:t>
            </a:r>
          </a:p>
          <a:p>
            <a:pPr lvl="1"/>
            <a:r>
              <a:rPr lang="en-US" altLang="en-US" dirty="0">
                <a:solidFill>
                  <a:srgbClr val="005EA4"/>
                </a:solidFill>
              </a:rPr>
              <a:t>Financial markets coordinate saving and investment. </a:t>
            </a:r>
            <a:endParaRPr lang="en-US" altLang="en-US" sz="2400" dirty="0"/>
          </a:p>
        </p:txBody>
      </p:sp>
      <p:sp>
        <p:nvSpPr>
          <p:cNvPr id="225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72770C-1477-4079-B15F-55D32A8ABE6A}" type="slidenum">
              <a:rPr lang="en-US" altLang="en-US" sz="1200" smtClean="0">
                <a:solidFill>
                  <a:srgbClr val="002060"/>
                </a:solidFill>
              </a:rPr>
              <a:pPr algn="ctr" eaLnBrk="1" hangingPunct="1"/>
              <a:t>29</a:t>
            </a:fld>
            <a:endParaRPr lang="en-US" altLang="en-US" sz="1200">
              <a:solidFill>
                <a:srgbClr val="002060"/>
              </a:solidFill>
            </a:endParaRPr>
          </a:p>
        </p:txBody>
      </p:sp>
      <p:sp>
        <p:nvSpPr>
          <p:cNvPr id="225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114813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the U.K., an advanced economy.</a:t>
            </a:r>
          </a:p>
          <a:p>
            <a:endParaRPr lang="en-US" dirty="0"/>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3</a:t>
            </a:fld>
            <a:endParaRPr lang="en-US" dirty="0"/>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04799" y="1981200"/>
            <a:ext cx="8762999" cy="4419600"/>
          </a:xfrm>
        </p:spPr>
        <p:txBody>
          <a:bodyPr/>
          <a:lstStyle/>
          <a:p>
            <a:pPr marL="0" indent="0">
              <a:buNone/>
            </a:pPr>
            <a:endParaRPr lang="en-US" sz="2600" dirty="0">
              <a:solidFill>
                <a:schemeClr val="accent6">
                  <a:lumMod val="50000"/>
                </a:schemeClr>
              </a:solidFill>
            </a:endParaRPr>
          </a:p>
          <a:p>
            <a:pPr marL="0" indent="0">
              <a:buNone/>
            </a:pPr>
            <a:r>
              <a:rPr lang="en-US" sz="2600" dirty="0">
                <a:solidFill>
                  <a:schemeClr val="accent6">
                    <a:lumMod val="50000"/>
                  </a:schemeClr>
                </a:solidFill>
              </a:rPr>
              <a:t>GDP per capita </a:t>
            </a:r>
          </a:p>
          <a:p>
            <a:pPr marL="0" indent="0">
              <a:buNone/>
            </a:pPr>
            <a:r>
              <a:rPr lang="en-US" sz="2600" dirty="0">
                <a:solidFill>
                  <a:schemeClr val="accent6">
                    <a:lumMod val="50000"/>
                  </a:schemeClr>
                </a:solidFill>
              </a:rPr>
              <a:t>= $39,040</a:t>
            </a:r>
          </a:p>
          <a:p>
            <a:pPr marL="0" indent="0">
              <a:buNone/>
            </a:pPr>
            <a:r>
              <a:rPr lang="en-US" sz="2600" dirty="0">
                <a:solidFill>
                  <a:schemeClr val="accent6">
                    <a:lumMod val="50000"/>
                  </a:schemeClr>
                </a:solidFill>
              </a:rPr>
              <a:t>Child mortality </a:t>
            </a:r>
          </a:p>
          <a:p>
            <a:pPr marL="0" indent="0">
              <a:buNone/>
            </a:pPr>
            <a:r>
              <a:rPr lang="en-US" sz="2600" dirty="0">
                <a:solidFill>
                  <a:schemeClr val="accent6">
                    <a:lumMod val="50000"/>
                  </a:schemeClr>
                </a:solidFill>
              </a:rPr>
              <a:t>rate = 0.4%</a:t>
            </a:r>
          </a:p>
          <a:p>
            <a:pPr marL="0" indent="0">
              <a:buNone/>
            </a:pPr>
            <a:r>
              <a:rPr lang="en-US" sz="2600" dirty="0">
                <a:solidFill>
                  <a:schemeClr val="accent6">
                    <a:lumMod val="50000"/>
                  </a:schemeClr>
                </a:solidFill>
              </a:rPr>
              <a:t>Access to </a:t>
            </a:r>
          </a:p>
          <a:p>
            <a:pPr marL="0" indent="0">
              <a:buNone/>
            </a:pPr>
            <a:r>
              <a:rPr lang="en-US" sz="2600" dirty="0">
                <a:solidFill>
                  <a:schemeClr val="accent6">
                    <a:lumMod val="50000"/>
                  </a:schemeClr>
                </a:solidFill>
              </a:rPr>
              <a:t>modern sanitation </a:t>
            </a:r>
          </a:p>
          <a:p>
            <a:pPr marL="0" indent="0">
              <a:buNone/>
            </a:pPr>
            <a:r>
              <a:rPr lang="en-US" sz="2600" dirty="0">
                <a:solidFill>
                  <a:schemeClr val="accent6">
                    <a:lumMod val="50000"/>
                  </a:schemeClr>
                </a:solidFill>
              </a:rPr>
              <a:t>facilities = 100%</a:t>
            </a:r>
          </a:p>
          <a:p>
            <a:pPr marL="0" indent="0">
              <a:buNone/>
            </a:pPr>
            <a:r>
              <a:rPr lang="en-US" sz="2600" dirty="0">
                <a:solidFill>
                  <a:schemeClr val="accent6">
                    <a:lumMod val="50000"/>
                  </a:schemeClr>
                </a:solidFill>
              </a:rPr>
              <a:t>Educational attainment =60% enrolled in higher education</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2" y="1783362"/>
            <a:ext cx="5780087" cy="408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289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wrap="square" anchor="t"/>
          <a:lstStyle/>
          <a:p>
            <a:r>
              <a:rPr lang="en-US" altLang="en-US" dirty="0"/>
              <a:t>Diminishing Returns</a:t>
            </a:r>
            <a:r>
              <a:rPr lang="zh-CN" altLang="en-US" dirty="0"/>
              <a:t>（收益递减）</a:t>
            </a:r>
            <a:endParaRPr lang="en-US" altLang="en-US" dirty="0"/>
          </a:p>
        </p:txBody>
      </p:sp>
      <p:sp>
        <p:nvSpPr>
          <p:cNvPr id="23555" name="Content Placeholder 2"/>
          <p:cNvSpPr>
            <a:spLocks noGrp="1"/>
          </p:cNvSpPr>
          <p:nvPr>
            <p:ph idx="1"/>
          </p:nvPr>
        </p:nvSpPr>
        <p:spPr>
          <a:xfrm>
            <a:off x="277813" y="1025525"/>
            <a:ext cx="8866187" cy="5422900"/>
          </a:xfrm>
        </p:spPr>
        <p:txBody>
          <a:bodyPr/>
          <a:lstStyle/>
          <a:p>
            <a:r>
              <a:rPr lang="en-US" altLang="en-US" dirty="0"/>
              <a:t>Policies that raise saving and investment</a:t>
            </a:r>
          </a:p>
          <a:p>
            <a:pPr lvl="1"/>
            <a:r>
              <a:rPr lang="en-US" altLang="en-US" sz="3000" dirty="0"/>
              <a:t>Fewer resources are used to make consumption goods</a:t>
            </a:r>
          </a:p>
          <a:p>
            <a:pPr lvl="1"/>
            <a:r>
              <a:rPr lang="en-US" altLang="en-US" sz="3000" dirty="0"/>
              <a:t>More resources: to make capital goods</a:t>
            </a:r>
          </a:p>
          <a:p>
            <a:pPr lvl="1"/>
            <a:r>
              <a:rPr lang="en-US" altLang="en-US" sz="3000" dirty="0"/>
              <a:t>K increases, rising productivity and living standards</a:t>
            </a:r>
          </a:p>
          <a:p>
            <a:pPr lvl="1"/>
            <a:r>
              <a:rPr lang="en-US" altLang="en-US" sz="3000" dirty="0"/>
              <a:t>This faster growth is temporary, due to </a:t>
            </a:r>
            <a:r>
              <a:rPr lang="en-US" altLang="en-US" sz="3000" u="sng" dirty="0">
                <a:solidFill>
                  <a:srgbClr val="C00000"/>
                </a:solidFill>
              </a:rPr>
              <a:t>diminishing returns to capital</a:t>
            </a:r>
            <a:r>
              <a:rPr lang="en-US" altLang="en-US" sz="3000" dirty="0">
                <a:solidFill>
                  <a:srgbClr val="C00000"/>
                </a:solidFill>
              </a:rPr>
              <a:t>: As K rises, the extra output from an additional unit of K falls…. </a:t>
            </a:r>
          </a:p>
        </p:txBody>
      </p:sp>
      <p:sp>
        <p:nvSpPr>
          <p:cNvPr id="235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EB9FF4B-D3AA-46E4-AFB8-A58C19AE2CD5}" type="slidenum">
              <a:rPr lang="en-US" altLang="en-US" sz="1200" smtClean="0">
                <a:solidFill>
                  <a:srgbClr val="002060"/>
                </a:solidFill>
              </a:rPr>
              <a:pPr algn="ctr" eaLnBrk="1" hangingPunct="1"/>
              <a:t>30</a:t>
            </a:fld>
            <a:endParaRPr lang="en-US" altLang="en-US" sz="1200">
              <a:solidFill>
                <a:srgbClr val="002060"/>
              </a:solidFill>
            </a:endParaRPr>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1637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78"/>
          <p:cNvGrpSpPr>
            <a:grpSpLocks/>
          </p:cNvGrpSpPr>
          <p:nvPr/>
        </p:nvGrpSpPr>
        <p:grpSpPr bwMode="auto">
          <a:xfrm>
            <a:off x="4245673" y="555626"/>
            <a:ext cx="3222436" cy="830263"/>
            <a:chOff x="1061" y="890"/>
            <a:chExt cx="1637" cy="523"/>
          </a:xfrm>
        </p:grpSpPr>
        <p:sp>
          <p:nvSpPr>
            <p:cNvPr id="29738" name="Line 79"/>
            <p:cNvSpPr>
              <a:spLocks noChangeShapeType="1"/>
            </p:cNvSpPr>
            <p:nvPr/>
          </p:nvSpPr>
          <p:spPr bwMode="auto">
            <a:xfrm flipV="1">
              <a:off x="1061" y="1151"/>
              <a:ext cx="269" cy="231"/>
            </a:xfrm>
            <a:prstGeom prst="line">
              <a:avLst/>
            </a:prstGeom>
            <a:noFill/>
            <a:ln w="44450">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9739" name="Text Box 80"/>
            <p:cNvSpPr txBox="1">
              <a:spLocks noChangeArrowheads="1"/>
            </p:cNvSpPr>
            <p:nvPr/>
          </p:nvSpPr>
          <p:spPr bwMode="auto">
            <a:xfrm>
              <a:off x="1330" y="890"/>
              <a:ext cx="1368" cy="523"/>
            </a:xfrm>
            <a:prstGeom prst="rect">
              <a:avLst/>
            </a:prstGeom>
            <a:solidFill>
              <a:srgbClr val="FFFFCC"/>
            </a:solidFill>
            <a:ln w="9525">
              <a:solidFill>
                <a:schemeClr val="tx1"/>
              </a:solidFill>
              <a:miter lim="800000"/>
              <a:headEnd/>
              <a:tailEnd/>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cs typeface="Arial" charset="0"/>
                </a:rPr>
                <a:t>Output per worker (productivity)</a:t>
              </a:r>
            </a:p>
          </p:txBody>
        </p:sp>
      </p:grpSp>
      <p:sp>
        <p:nvSpPr>
          <p:cNvPr id="29701" name="Rectangle 2"/>
          <p:cNvSpPr>
            <a:spLocks noGrp="1" noChangeArrowheads="1"/>
          </p:cNvSpPr>
          <p:nvPr>
            <p:ph type="title"/>
          </p:nvPr>
        </p:nvSpPr>
        <p:spPr/>
        <p:txBody>
          <a:bodyPr>
            <a:normAutofit fontScale="90000"/>
          </a:bodyPr>
          <a:lstStyle/>
          <a:p>
            <a:pPr eaLnBrk="1" hangingPunct="1"/>
            <a:r>
              <a:rPr lang="en-US" sz="3100" b="0" dirty="0">
                <a:latin typeface="Arial"/>
                <a:cs typeface="Arial"/>
              </a:rPr>
              <a:t>The Production Function &amp; Diminishing Returns</a:t>
            </a:r>
          </a:p>
        </p:txBody>
      </p:sp>
      <p:sp>
        <p:nvSpPr>
          <p:cNvPr id="63521" name="Arc 33"/>
          <p:cNvSpPr>
            <a:spLocks/>
          </p:cNvSpPr>
          <p:nvPr/>
        </p:nvSpPr>
        <p:spPr bwMode="auto">
          <a:xfrm flipH="1">
            <a:off x="3908425" y="1993900"/>
            <a:ext cx="4802188" cy="4019550"/>
          </a:xfrm>
          <a:custGeom>
            <a:avLst/>
            <a:gdLst>
              <a:gd name="T0" fmla="*/ 2147483647 w 21272"/>
              <a:gd name="T1" fmla="*/ 0 h 21385"/>
              <a:gd name="T2" fmla="*/ 2147483647 w 21272"/>
              <a:gd name="T3" fmla="*/ 2147483647 h 21385"/>
              <a:gd name="T4" fmla="*/ 0 w 21272"/>
              <a:gd name="T5" fmla="*/ 2147483647 h 21385"/>
              <a:gd name="T6" fmla="*/ 0 60000 65536"/>
              <a:gd name="T7" fmla="*/ 0 60000 65536"/>
              <a:gd name="T8" fmla="*/ 0 60000 65536"/>
              <a:gd name="T9" fmla="*/ 0 w 21272"/>
              <a:gd name="T10" fmla="*/ 0 h 21385"/>
              <a:gd name="T11" fmla="*/ 21272 w 21272"/>
              <a:gd name="T12" fmla="*/ 21385 h 21385"/>
            </a:gdLst>
            <a:ahLst/>
            <a:cxnLst>
              <a:cxn ang="T6">
                <a:pos x="T0" y="T1"/>
              </a:cxn>
              <a:cxn ang="T7">
                <a:pos x="T2" y="T3"/>
              </a:cxn>
              <a:cxn ang="T8">
                <a:pos x="T4" y="T5"/>
              </a:cxn>
            </a:cxnLst>
            <a:rect l="T9" t="T10" r="T11" b="T12"/>
            <a:pathLst>
              <a:path w="21272" h="21385" fill="none" extrusionOk="0">
                <a:moveTo>
                  <a:pt x="3037" y="-1"/>
                </a:moveTo>
                <a:cubicBezTo>
                  <a:pt x="12290" y="1313"/>
                  <a:pt x="19649" y="8430"/>
                  <a:pt x="21271" y="17635"/>
                </a:cubicBezTo>
              </a:path>
              <a:path w="21272" h="21385" stroke="0" extrusionOk="0">
                <a:moveTo>
                  <a:pt x="3037" y="-1"/>
                </a:moveTo>
                <a:cubicBezTo>
                  <a:pt x="12290" y="1313"/>
                  <a:pt x="19649" y="8430"/>
                  <a:pt x="21271" y="17635"/>
                </a:cubicBezTo>
                <a:lnTo>
                  <a:pt x="0" y="21385"/>
                </a:lnTo>
                <a:lnTo>
                  <a:pt x="3037" y="-1"/>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77"/>
          <p:cNvGrpSpPr>
            <a:grpSpLocks/>
          </p:cNvGrpSpPr>
          <p:nvPr/>
        </p:nvGrpSpPr>
        <p:grpSpPr bwMode="auto">
          <a:xfrm>
            <a:off x="3544888" y="1108075"/>
            <a:ext cx="5310187" cy="4430713"/>
            <a:chOff x="2051" y="649"/>
            <a:chExt cx="3345" cy="2791"/>
          </a:xfrm>
        </p:grpSpPr>
        <p:grpSp>
          <p:nvGrpSpPr>
            <p:cNvPr id="29733" name="Group 4"/>
            <p:cNvGrpSpPr>
              <a:grpSpLocks/>
            </p:cNvGrpSpPr>
            <p:nvPr/>
          </p:nvGrpSpPr>
          <p:grpSpPr bwMode="auto">
            <a:xfrm>
              <a:off x="2266" y="919"/>
              <a:ext cx="2671" cy="2378"/>
              <a:chOff x="1098" y="1361"/>
              <a:chExt cx="2116" cy="2027"/>
            </a:xfrm>
          </p:grpSpPr>
          <p:sp>
            <p:nvSpPr>
              <p:cNvPr id="29736" name="Line 5"/>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37" name="Line 6"/>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34" name="Text Box 31"/>
            <p:cNvSpPr txBox="1">
              <a:spLocks noChangeArrowheads="1"/>
            </p:cNvSpPr>
            <p:nvPr/>
          </p:nvSpPr>
          <p:spPr bwMode="auto">
            <a:xfrm>
              <a:off x="4917" y="3152"/>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cs typeface="Arial" charset="0"/>
                </a:rPr>
                <a:t>K</a:t>
              </a:r>
              <a:r>
                <a:rPr lang="en-US" sz="2400">
                  <a:cs typeface="Arial" charset="0"/>
                </a:rPr>
                <a:t>/</a:t>
              </a:r>
              <a:r>
                <a:rPr lang="en-US" sz="2400" b="1">
                  <a:cs typeface="Arial" charset="0"/>
                </a:rPr>
                <a:t>L</a:t>
              </a:r>
              <a:endParaRPr lang="en-US" sz="2400">
                <a:cs typeface="Arial" charset="0"/>
              </a:endParaRPr>
            </a:p>
          </p:txBody>
        </p:sp>
        <p:sp>
          <p:nvSpPr>
            <p:cNvPr id="29735" name="Text Box 34"/>
            <p:cNvSpPr txBox="1">
              <a:spLocks noChangeArrowheads="1"/>
            </p:cNvSpPr>
            <p:nvPr/>
          </p:nvSpPr>
          <p:spPr bwMode="auto">
            <a:xfrm>
              <a:off x="2051" y="649"/>
              <a:ext cx="4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sz="2400" b="1">
                  <a:cs typeface="Arial" charset="0"/>
                </a:rPr>
                <a:t>Y</a:t>
              </a:r>
              <a:r>
                <a:rPr lang="en-US" sz="2400">
                  <a:cs typeface="Arial" charset="0"/>
                </a:rPr>
                <a:t>/</a:t>
              </a:r>
              <a:r>
                <a:rPr lang="en-US" sz="2400" b="1">
                  <a:cs typeface="Arial" charset="0"/>
                </a:rPr>
                <a:t>L</a:t>
              </a:r>
              <a:endParaRPr lang="en-US" sz="2400">
                <a:cs typeface="Arial" charset="0"/>
              </a:endParaRPr>
            </a:p>
          </p:txBody>
        </p:sp>
      </p:grpSp>
      <p:grpSp>
        <p:nvGrpSpPr>
          <p:cNvPr id="5" name="Group 71"/>
          <p:cNvGrpSpPr>
            <a:grpSpLocks/>
          </p:cNvGrpSpPr>
          <p:nvPr/>
        </p:nvGrpSpPr>
        <p:grpSpPr bwMode="auto">
          <a:xfrm>
            <a:off x="3894138" y="4191000"/>
            <a:ext cx="490537" cy="1119188"/>
            <a:chOff x="2334" y="2591"/>
            <a:chExt cx="309" cy="705"/>
          </a:xfrm>
        </p:grpSpPr>
        <p:grpSp>
          <p:nvGrpSpPr>
            <p:cNvPr id="29729" name="Group 35"/>
            <p:cNvGrpSpPr>
              <a:grpSpLocks/>
            </p:cNvGrpSpPr>
            <p:nvPr/>
          </p:nvGrpSpPr>
          <p:grpSpPr bwMode="auto">
            <a:xfrm>
              <a:off x="2334" y="2635"/>
              <a:ext cx="264" cy="661"/>
              <a:chOff x="357" y="2450"/>
              <a:chExt cx="795" cy="646"/>
            </a:xfrm>
          </p:grpSpPr>
          <p:sp>
            <p:nvSpPr>
              <p:cNvPr id="29731" name="Line 36"/>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32" name="Line 37"/>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30" name="Oval 38"/>
            <p:cNvSpPr>
              <a:spLocks noChangeArrowheads="1"/>
            </p:cNvSpPr>
            <p:nvPr/>
          </p:nvSpPr>
          <p:spPr bwMode="auto">
            <a:xfrm>
              <a:off x="2555" y="259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7" name="Group 72"/>
          <p:cNvGrpSpPr>
            <a:grpSpLocks/>
          </p:cNvGrpSpPr>
          <p:nvPr/>
        </p:nvGrpSpPr>
        <p:grpSpPr bwMode="auto">
          <a:xfrm>
            <a:off x="3892550" y="3417888"/>
            <a:ext cx="1069975" cy="1893887"/>
            <a:chOff x="2333" y="2104"/>
            <a:chExt cx="674" cy="1193"/>
          </a:xfrm>
        </p:grpSpPr>
        <p:grpSp>
          <p:nvGrpSpPr>
            <p:cNvPr id="29725" name="Group 39"/>
            <p:cNvGrpSpPr>
              <a:grpSpLocks/>
            </p:cNvGrpSpPr>
            <p:nvPr/>
          </p:nvGrpSpPr>
          <p:grpSpPr bwMode="auto">
            <a:xfrm>
              <a:off x="2333" y="2145"/>
              <a:ext cx="633" cy="1152"/>
              <a:chOff x="357" y="2450"/>
              <a:chExt cx="795" cy="646"/>
            </a:xfrm>
          </p:grpSpPr>
          <p:sp>
            <p:nvSpPr>
              <p:cNvPr id="29727" name="Line 40"/>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8" name="Line 41"/>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26" name="Oval 61"/>
            <p:cNvSpPr>
              <a:spLocks noChangeArrowheads="1"/>
            </p:cNvSpPr>
            <p:nvPr/>
          </p:nvSpPr>
          <p:spPr bwMode="auto">
            <a:xfrm>
              <a:off x="2919" y="2104"/>
              <a:ext cx="88" cy="87"/>
            </a:xfrm>
            <a:prstGeom prst="ellipse">
              <a:avLst/>
            </a:prstGeom>
            <a:solidFill>
              <a:srgbClr val="33CC33"/>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9" name="Group 73"/>
          <p:cNvGrpSpPr>
            <a:grpSpLocks/>
          </p:cNvGrpSpPr>
          <p:nvPr/>
        </p:nvGrpSpPr>
        <p:grpSpPr bwMode="auto">
          <a:xfrm>
            <a:off x="3897313" y="2246313"/>
            <a:ext cx="2867025" cy="3060700"/>
            <a:chOff x="2336" y="1366"/>
            <a:chExt cx="1806" cy="1928"/>
          </a:xfrm>
        </p:grpSpPr>
        <p:grpSp>
          <p:nvGrpSpPr>
            <p:cNvPr id="29721" name="Group 55"/>
            <p:cNvGrpSpPr>
              <a:grpSpLocks/>
            </p:cNvGrpSpPr>
            <p:nvPr/>
          </p:nvGrpSpPr>
          <p:grpSpPr bwMode="auto">
            <a:xfrm>
              <a:off x="2336" y="1409"/>
              <a:ext cx="1765" cy="1885"/>
              <a:chOff x="357" y="2450"/>
              <a:chExt cx="795" cy="646"/>
            </a:xfrm>
          </p:grpSpPr>
          <p:sp>
            <p:nvSpPr>
              <p:cNvPr id="29723" name="Line 56"/>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4" name="Line 57"/>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22" name="Oval 62"/>
            <p:cNvSpPr>
              <a:spLocks noChangeArrowheads="1"/>
            </p:cNvSpPr>
            <p:nvPr/>
          </p:nvSpPr>
          <p:spPr bwMode="auto">
            <a:xfrm>
              <a:off x="4054" y="13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11" name="Group 74"/>
          <p:cNvGrpSpPr>
            <a:grpSpLocks/>
          </p:cNvGrpSpPr>
          <p:nvPr/>
        </p:nvGrpSpPr>
        <p:grpSpPr bwMode="auto">
          <a:xfrm>
            <a:off x="3892550" y="2062163"/>
            <a:ext cx="3457575" cy="3246437"/>
            <a:chOff x="2333" y="1250"/>
            <a:chExt cx="2178" cy="2045"/>
          </a:xfrm>
        </p:grpSpPr>
        <p:grpSp>
          <p:nvGrpSpPr>
            <p:cNvPr id="29717" name="Group 58"/>
            <p:cNvGrpSpPr>
              <a:grpSpLocks/>
            </p:cNvGrpSpPr>
            <p:nvPr/>
          </p:nvGrpSpPr>
          <p:grpSpPr bwMode="auto">
            <a:xfrm>
              <a:off x="2333" y="1294"/>
              <a:ext cx="2136" cy="2001"/>
              <a:chOff x="357" y="2450"/>
              <a:chExt cx="795" cy="646"/>
            </a:xfrm>
          </p:grpSpPr>
          <p:sp>
            <p:nvSpPr>
              <p:cNvPr id="29719" name="Line 59"/>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0" name="Line 60"/>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18" name="Oval 63"/>
            <p:cNvSpPr>
              <a:spLocks noChangeArrowheads="1"/>
            </p:cNvSpPr>
            <p:nvPr/>
          </p:nvSpPr>
          <p:spPr bwMode="auto">
            <a:xfrm>
              <a:off x="4423" y="125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sp>
        <p:nvSpPr>
          <p:cNvPr id="63554" name="Line 66"/>
          <p:cNvSpPr>
            <a:spLocks noChangeShapeType="1"/>
          </p:cNvSpPr>
          <p:nvPr/>
        </p:nvSpPr>
        <p:spPr bwMode="auto">
          <a:xfrm>
            <a:off x="4314825" y="5308600"/>
            <a:ext cx="579438"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3555" name="Line 67"/>
          <p:cNvSpPr>
            <a:spLocks noChangeShapeType="1"/>
          </p:cNvSpPr>
          <p:nvPr/>
        </p:nvSpPr>
        <p:spPr bwMode="auto">
          <a:xfrm>
            <a:off x="6705600" y="5308600"/>
            <a:ext cx="579438" cy="0"/>
          </a:xfrm>
          <a:prstGeom prst="line">
            <a:avLst/>
          </a:prstGeom>
          <a:noFill/>
          <a:ln w="508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3556" name="Line 68"/>
          <p:cNvSpPr>
            <a:spLocks noChangeShapeType="1"/>
          </p:cNvSpPr>
          <p:nvPr/>
        </p:nvSpPr>
        <p:spPr bwMode="auto">
          <a:xfrm rot="-5400000">
            <a:off x="3806031" y="2224882"/>
            <a:ext cx="179387" cy="0"/>
          </a:xfrm>
          <a:prstGeom prst="line">
            <a:avLst/>
          </a:prstGeom>
          <a:noFill/>
          <a:ln w="508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63557" name="Line 69"/>
          <p:cNvSpPr>
            <a:spLocks noChangeShapeType="1"/>
          </p:cNvSpPr>
          <p:nvPr/>
        </p:nvSpPr>
        <p:spPr bwMode="auto">
          <a:xfrm rot="-5400000">
            <a:off x="3505993" y="3869532"/>
            <a:ext cx="779463"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nvGrpSpPr>
          <p:cNvPr id="13" name="Group 81"/>
          <p:cNvGrpSpPr>
            <a:grpSpLocks/>
          </p:cNvGrpSpPr>
          <p:nvPr/>
        </p:nvGrpSpPr>
        <p:grpSpPr bwMode="auto">
          <a:xfrm>
            <a:off x="5181601" y="5541962"/>
            <a:ext cx="3181351" cy="563562"/>
            <a:chOff x="3173" y="3309"/>
            <a:chExt cx="2004" cy="355"/>
          </a:xfrm>
        </p:grpSpPr>
        <p:sp>
          <p:nvSpPr>
            <p:cNvPr id="29715" name="Line 82"/>
            <p:cNvSpPr>
              <a:spLocks noChangeShapeType="1"/>
            </p:cNvSpPr>
            <p:nvPr/>
          </p:nvSpPr>
          <p:spPr bwMode="auto">
            <a:xfrm flipV="1">
              <a:off x="4868" y="3309"/>
              <a:ext cx="309" cy="208"/>
            </a:xfrm>
            <a:prstGeom prst="line">
              <a:avLst/>
            </a:prstGeom>
            <a:noFill/>
            <a:ln w="444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9716" name="Text Box 83"/>
            <p:cNvSpPr txBox="1">
              <a:spLocks noChangeArrowheads="1"/>
            </p:cNvSpPr>
            <p:nvPr/>
          </p:nvSpPr>
          <p:spPr bwMode="auto">
            <a:xfrm>
              <a:off x="3173" y="3370"/>
              <a:ext cx="1695" cy="294"/>
            </a:xfrm>
            <a:prstGeom prst="rect">
              <a:avLst/>
            </a:prstGeom>
            <a:solidFill>
              <a:srgbClr val="FFFF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cs typeface="Arial" charset="0"/>
                </a:rPr>
                <a:t>Capital per worker</a:t>
              </a:r>
            </a:p>
          </p:txBody>
        </p:sp>
      </p:grpSp>
      <p:sp>
        <p:nvSpPr>
          <p:cNvPr id="63572" name="Text Box 84"/>
          <p:cNvSpPr txBox="1">
            <a:spLocks noChangeArrowheads="1"/>
          </p:cNvSpPr>
          <p:nvPr/>
        </p:nvSpPr>
        <p:spPr bwMode="auto">
          <a:xfrm>
            <a:off x="485775" y="1306513"/>
            <a:ext cx="2770188" cy="2101850"/>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If workers </a:t>
            </a:r>
            <a:br>
              <a:rPr lang="en-US" sz="2500" dirty="0">
                <a:cs typeface="Arial" charset="0"/>
              </a:rPr>
            </a:br>
            <a:r>
              <a:rPr lang="en-US" sz="2500" dirty="0">
                <a:cs typeface="Arial" charset="0"/>
              </a:rPr>
              <a:t>have little </a:t>
            </a:r>
            <a:r>
              <a:rPr lang="en-US" sz="2500" b="1" dirty="0">
                <a:cs typeface="Arial" charset="0"/>
              </a:rPr>
              <a:t>K</a:t>
            </a:r>
            <a:r>
              <a:rPr lang="en-US" sz="2500" dirty="0">
                <a:cs typeface="Arial" charset="0"/>
              </a:rPr>
              <a:t>, </a:t>
            </a:r>
            <a:br>
              <a:rPr lang="en-US" sz="2500" dirty="0">
                <a:cs typeface="Arial" charset="0"/>
              </a:rPr>
            </a:br>
            <a:r>
              <a:rPr lang="en-US" sz="2500" dirty="0">
                <a:cs typeface="Arial" charset="0"/>
              </a:rPr>
              <a:t>giving them more increases their productivity a lot.</a:t>
            </a:r>
          </a:p>
        </p:txBody>
      </p:sp>
      <p:sp>
        <p:nvSpPr>
          <p:cNvPr id="63573" name="Text Box 85"/>
          <p:cNvSpPr txBox="1">
            <a:spLocks noChangeArrowheads="1"/>
          </p:cNvSpPr>
          <p:nvPr/>
        </p:nvSpPr>
        <p:spPr bwMode="auto">
          <a:xfrm>
            <a:off x="508000" y="3649663"/>
            <a:ext cx="2770188" cy="2501900"/>
          </a:xfrm>
          <a:prstGeom prst="rect">
            <a:avLst/>
          </a:prstGeom>
          <a:solidFill>
            <a:srgbClr val="FFCCCC">
              <a:alpha val="59999"/>
            </a:srgbClr>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If workers already have a lot of </a:t>
            </a:r>
            <a:r>
              <a:rPr lang="en-US" sz="2500" b="1" dirty="0">
                <a:cs typeface="Arial" charset="0"/>
              </a:rPr>
              <a:t>K</a:t>
            </a:r>
            <a:r>
              <a:rPr lang="en-US" sz="2500" dirty="0">
                <a:cs typeface="Arial" charset="0"/>
              </a:rPr>
              <a:t>, </a:t>
            </a:r>
            <a:br>
              <a:rPr lang="en-US" sz="2500" dirty="0">
                <a:cs typeface="Arial" charset="0"/>
              </a:rPr>
            </a:br>
            <a:r>
              <a:rPr lang="en-US" sz="2500" dirty="0">
                <a:cs typeface="Arial" charset="0"/>
              </a:rPr>
              <a:t>giving them more increases productivity </a:t>
            </a:r>
            <a:br>
              <a:rPr lang="en-US" sz="2500" dirty="0">
                <a:cs typeface="Arial" charset="0"/>
              </a:rPr>
            </a:br>
            <a:r>
              <a:rPr lang="en-US" sz="2500" dirty="0">
                <a:cs typeface="Arial" charset="0"/>
              </a:rPr>
              <a:t>fairly little.</a:t>
            </a:r>
          </a:p>
        </p:txBody>
      </p:sp>
      <p:sp>
        <p:nvSpPr>
          <p:cNvPr id="8" name="Footer Placeholder 7"/>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10" name="Slide Number Placeholder 9"/>
          <p:cNvSpPr>
            <a:spLocks noGrp="1"/>
          </p:cNvSpPr>
          <p:nvPr>
            <p:ph type="sldNum" sz="quarter" idx="13"/>
          </p:nvPr>
        </p:nvSpPr>
        <p:spPr/>
        <p:txBody>
          <a:bodyPr/>
          <a:lstStyle/>
          <a:p>
            <a:pPr>
              <a:defRPr/>
            </a:pPr>
            <a:fld id="{2F37425F-5E17-4209-B948-B5CE2119E408}" type="slidenum">
              <a:rPr lang="en-US" smtClean="0"/>
              <a:pPr>
                <a:defRPr/>
              </a:pPr>
              <a:t>31</a:t>
            </a:fld>
            <a:endParaRPr lang="en-US" dirty="0"/>
          </a:p>
        </p:txBody>
      </p:sp>
      <p:cxnSp>
        <p:nvCxnSpPr>
          <p:cNvPr id="6" name="直线连接符 5"/>
          <p:cNvCxnSpPr/>
          <p:nvPr/>
        </p:nvCxnSpPr>
        <p:spPr bwMode="auto">
          <a:xfrm flipH="1">
            <a:off x="3892550" y="3649663"/>
            <a:ext cx="755650" cy="1303337"/>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直线连接符 17"/>
          <p:cNvCxnSpPr>
            <a:endCxn id="29718" idx="0"/>
          </p:cNvCxnSpPr>
          <p:nvPr/>
        </p:nvCxnSpPr>
        <p:spPr bwMode="auto">
          <a:xfrm flipV="1">
            <a:off x="6019800" y="2062163"/>
            <a:ext cx="1260475" cy="503649"/>
          </a:xfrm>
          <a:prstGeom prst="line">
            <a:avLst/>
          </a:prstGeom>
          <a:noFill/>
          <a:ln w="19050"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0" name="文本框 19"/>
              <p:cNvSpPr txBox="1"/>
              <p:nvPr/>
            </p:nvSpPr>
            <p:spPr>
              <a:xfrm>
                <a:off x="7976931" y="1116052"/>
                <a:ext cx="1419485" cy="1204945"/>
              </a:xfrm>
              <a:prstGeom prst="rect">
                <a:avLst/>
              </a:prstGeom>
              <a:noFill/>
            </p:spPr>
            <p:txBody>
              <a:bodyPr wrap="square" rtlCol="0">
                <a:spAutoFit/>
              </a:bodyPr>
              <a:lstStyle/>
              <a:p>
                <a:r>
                  <a:rPr kumimoji="1" lang="en-GB" altLang="zh-CN" sz="2800" dirty="0"/>
                  <a:t>slope</a:t>
                </a:r>
                <a14:m>
                  <m:oMath xmlns:m="http://schemas.openxmlformats.org/officeDocument/2006/math">
                    <m:f>
                      <m:fPr>
                        <m:ctrlPr>
                          <a:rPr kumimoji="1" lang="en-US" altLang="zh-CN" sz="2800" i="1" smtClean="0">
                            <a:latin typeface="Cambria Math" panose="02040503050406030204" pitchFamily="18" charset="0"/>
                          </a:rPr>
                        </m:ctrlPr>
                      </m:fPr>
                      <m:num>
                        <m:r>
                          <a:rPr kumimoji="1" lang="en-US" altLang="zh-CN" sz="2800" i="1" smtClean="0">
                            <a:latin typeface="Cambria Math" charset="0"/>
                          </a:rPr>
                          <m:t>𝑑</m:t>
                        </m:r>
                        <m:r>
                          <a:rPr kumimoji="1" lang="en-GB" altLang="zh-CN" sz="2800" b="0" i="1" smtClean="0">
                            <a:latin typeface="Cambria Math" charset="0"/>
                          </a:rPr>
                          <m:t>𝑌</m:t>
                        </m:r>
                        <m:r>
                          <a:rPr kumimoji="1" lang="en-GB" altLang="zh-CN" sz="2800" b="0" i="1" smtClean="0">
                            <a:latin typeface="Cambria Math" charset="0"/>
                          </a:rPr>
                          <m:t>/</m:t>
                        </m:r>
                        <m:r>
                          <a:rPr kumimoji="1" lang="en-GB" altLang="zh-CN" sz="2800" b="0" i="1" smtClean="0">
                            <a:latin typeface="Cambria Math" charset="0"/>
                          </a:rPr>
                          <m:t>𝐿</m:t>
                        </m:r>
                      </m:num>
                      <m:den>
                        <m:r>
                          <a:rPr kumimoji="1" lang="en-US" altLang="zh-CN" sz="2800" i="1" smtClean="0">
                            <a:latin typeface="Cambria Math" charset="0"/>
                          </a:rPr>
                          <m:t>𝑑</m:t>
                        </m:r>
                        <m:r>
                          <a:rPr kumimoji="1" lang="en-US" altLang="zh-CN" sz="2800" b="0" i="1" smtClean="0">
                            <a:latin typeface="Cambria Math" charset="0"/>
                          </a:rPr>
                          <m:t>𝐾</m:t>
                        </m:r>
                        <m:r>
                          <a:rPr kumimoji="1" lang="en-GB" altLang="zh-CN" sz="2800" b="0" i="1" smtClean="0">
                            <a:latin typeface="Cambria Math" charset="0"/>
                          </a:rPr>
                          <m:t>/</m:t>
                        </m:r>
                        <m:r>
                          <a:rPr kumimoji="1" lang="en-GB" altLang="zh-CN" sz="2800" b="0" i="1" smtClean="0">
                            <a:latin typeface="Cambria Math" charset="0"/>
                          </a:rPr>
                          <m:t>𝐿</m:t>
                        </m:r>
                      </m:den>
                    </m:f>
                  </m:oMath>
                </a14:m>
                <a:endParaRPr kumimoji="1" lang="zh-CN" altLang="en-US" sz="28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7976931" y="1116052"/>
                <a:ext cx="1419485" cy="1204945"/>
              </a:xfrm>
              <a:prstGeom prst="rect">
                <a:avLst/>
              </a:prstGeom>
              <a:blipFill rotWithShape="0">
                <a:blip r:embed="rId3"/>
                <a:stretch>
                  <a:fillRect l="-9052" t="-5051"/>
                </a:stretch>
              </a:blipFill>
            </p:spPr>
            <p:txBody>
              <a:bodyPr/>
              <a:lstStyle/>
              <a:p>
                <a:r>
                  <a:rPr lang="zh-CN" altLang="en-US">
                    <a:noFill/>
                  </a:rPr>
                  <a:t> </a:t>
                </a:r>
              </a:p>
            </p:txBody>
          </p:sp>
        </mc:Fallback>
      </mc:AlternateContent>
      <p:cxnSp>
        <p:nvCxnSpPr>
          <p:cNvPr id="22" name="直线箭头连接符 21"/>
          <p:cNvCxnSpPr/>
          <p:nvPr/>
        </p:nvCxnSpPr>
        <p:spPr bwMode="auto">
          <a:xfrm>
            <a:off x="8810626" y="1665464"/>
            <a:ext cx="0" cy="580849"/>
          </a:xfrm>
          <a:prstGeom prst="straightConnector1">
            <a:avLst/>
          </a:prstGeom>
          <a:no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344364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8" presetClass="entr" presetSubtype="3" fill="hold" grpId="0" nodeType="withEffect">
                                  <p:stCondLst>
                                    <p:cond delay="0"/>
                                  </p:stCondLst>
                                  <p:childTnLst>
                                    <p:set>
                                      <p:cBhvr>
                                        <p:cTn id="17" dur="1" fill="hold">
                                          <p:stCondLst>
                                            <p:cond delay="0"/>
                                          </p:stCondLst>
                                        </p:cTn>
                                        <p:tgtEl>
                                          <p:spTgt spid="63521"/>
                                        </p:tgtEl>
                                        <p:attrNameLst>
                                          <p:attrName>style.visibility</p:attrName>
                                        </p:attrNameLst>
                                      </p:cBhvr>
                                      <p:to>
                                        <p:strVal val="visible"/>
                                      </p:to>
                                    </p:set>
                                    <p:animEffect transition="in" filter="strips(upRight)">
                                      <p:cBhvr>
                                        <p:cTn id="18" dur="500"/>
                                        <p:tgtEl>
                                          <p:spTgt spid="635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572"/>
                                        </p:tgtEl>
                                        <p:attrNameLst>
                                          <p:attrName>style.visibility</p:attrName>
                                        </p:attrNameLst>
                                      </p:cBhvr>
                                      <p:to>
                                        <p:strVal val="visible"/>
                                      </p:to>
                                    </p:set>
                                    <p:animEffect transition="in" filter="fade">
                                      <p:cBhvr>
                                        <p:cTn id="23" dur="500"/>
                                        <p:tgtEl>
                                          <p:spTgt spid="63572"/>
                                        </p:tgtEl>
                                      </p:cBhvr>
                                    </p:animEffect>
                                  </p:childTnLst>
                                </p:cTn>
                              </p:par>
                              <p:par>
                                <p:cTn id="24" presetID="18" presetClass="entr" presetSubtype="9"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trips(upLeft)">
                                      <p:cBhvr>
                                        <p:cTn id="26" dur="500"/>
                                        <p:tgtEl>
                                          <p:spTgt spid="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63554"/>
                                        </p:tgtEl>
                                        <p:attrNameLst>
                                          <p:attrName>style.visibility</p:attrName>
                                        </p:attrNameLst>
                                      </p:cBhvr>
                                      <p:to>
                                        <p:strVal val="visible"/>
                                      </p:to>
                                    </p:set>
                                    <p:anim calcmode="lin" valueType="num">
                                      <p:cBhvr>
                                        <p:cTn id="31" dur="500" fill="hold"/>
                                        <p:tgtEl>
                                          <p:spTgt spid="63554"/>
                                        </p:tgtEl>
                                        <p:attrNameLst>
                                          <p:attrName>ppt_x</p:attrName>
                                        </p:attrNameLst>
                                      </p:cBhvr>
                                      <p:tavLst>
                                        <p:tav tm="0">
                                          <p:val>
                                            <p:strVal val="#ppt_x-#ppt_w/2"/>
                                          </p:val>
                                        </p:tav>
                                        <p:tav tm="100000">
                                          <p:val>
                                            <p:strVal val="#ppt_x"/>
                                          </p:val>
                                        </p:tav>
                                      </p:tavLst>
                                    </p:anim>
                                    <p:anim calcmode="lin" valueType="num">
                                      <p:cBhvr>
                                        <p:cTn id="32" dur="500" fill="hold"/>
                                        <p:tgtEl>
                                          <p:spTgt spid="63554"/>
                                        </p:tgtEl>
                                        <p:attrNameLst>
                                          <p:attrName>ppt_y</p:attrName>
                                        </p:attrNameLst>
                                      </p:cBhvr>
                                      <p:tavLst>
                                        <p:tav tm="0">
                                          <p:val>
                                            <p:strVal val="#ppt_y"/>
                                          </p:val>
                                        </p:tav>
                                        <p:tav tm="100000">
                                          <p:val>
                                            <p:strVal val="#ppt_y"/>
                                          </p:val>
                                        </p:tav>
                                      </p:tavLst>
                                    </p:anim>
                                    <p:anim calcmode="lin" valueType="num">
                                      <p:cBhvr>
                                        <p:cTn id="33" dur="500" fill="hold"/>
                                        <p:tgtEl>
                                          <p:spTgt spid="63554"/>
                                        </p:tgtEl>
                                        <p:attrNameLst>
                                          <p:attrName>ppt_w</p:attrName>
                                        </p:attrNameLst>
                                      </p:cBhvr>
                                      <p:tavLst>
                                        <p:tav tm="0">
                                          <p:val>
                                            <p:fltVal val="0"/>
                                          </p:val>
                                        </p:tav>
                                        <p:tav tm="100000">
                                          <p:val>
                                            <p:strVal val="#ppt_w"/>
                                          </p:val>
                                        </p:tav>
                                      </p:tavLst>
                                    </p:anim>
                                    <p:anim calcmode="lin" valueType="num">
                                      <p:cBhvr>
                                        <p:cTn id="34" dur="500" fill="hold"/>
                                        <p:tgtEl>
                                          <p:spTgt spid="63554"/>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18" presetClass="entr" presetSubtype="9"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strips(upLeft)">
                                      <p:cBhvr>
                                        <p:cTn id="38" dur="500"/>
                                        <p:tgtEl>
                                          <p:spTgt spid="7"/>
                                        </p:tgtEl>
                                      </p:cBhvr>
                                    </p:animEffect>
                                  </p:childTnLst>
                                </p:cTn>
                              </p:par>
                            </p:childTnLst>
                          </p:cTn>
                        </p:par>
                        <p:par>
                          <p:cTn id="39" fill="hold" nodeType="afterGroup">
                            <p:stCondLst>
                              <p:cond delay="1000"/>
                            </p:stCondLst>
                            <p:childTnLst>
                              <p:par>
                                <p:cTn id="40" presetID="17" presetClass="entr" presetSubtype="4" fill="hold" grpId="0" nodeType="afterEffect">
                                  <p:stCondLst>
                                    <p:cond delay="0"/>
                                  </p:stCondLst>
                                  <p:childTnLst>
                                    <p:set>
                                      <p:cBhvr>
                                        <p:cTn id="41" dur="1" fill="hold">
                                          <p:stCondLst>
                                            <p:cond delay="0"/>
                                          </p:stCondLst>
                                        </p:cTn>
                                        <p:tgtEl>
                                          <p:spTgt spid="63557"/>
                                        </p:tgtEl>
                                        <p:attrNameLst>
                                          <p:attrName>style.visibility</p:attrName>
                                        </p:attrNameLst>
                                      </p:cBhvr>
                                      <p:to>
                                        <p:strVal val="visible"/>
                                      </p:to>
                                    </p:set>
                                    <p:anim calcmode="lin" valueType="num">
                                      <p:cBhvr>
                                        <p:cTn id="42" dur="500" fill="hold"/>
                                        <p:tgtEl>
                                          <p:spTgt spid="63557"/>
                                        </p:tgtEl>
                                        <p:attrNameLst>
                                          <p:attrName>ppt_x</p:attrName>
                                        </p:attrNameLst>
                                      </p:cBhvr>
                                      <p:tavLst>
                                        <p:tav tm="0">
                                          <p:val>
                                            <p:strVal val="#ppt_x"/>
                                          </p:val>
                                        </p:tav>
                                        <p:tav tm="100000">
                                          <p:val>
                                            <p:strVal val="#ppt_x"/>
                                          </p:val>
                                        </p:tav>
                                      </p:tavLst>
                                    </p:anim>
                                    <p:anim calcmode="lin" valueType="num">
                                      <p:cBhvr>
                                        <p:cTn id="43" dur="500" fill="hold"/>
                                        <p:tgtEl>
                                          <p:spTgt spid="63557"/>
                                        </p:tgtEl>
                                        <p:attrNameLst>
                                          <p:attrName>ppt_y</p:attrName>
                                        </p:attrNameLst>
                                      </p:cBhvr>
                                      <p:tavLst>
                                        <p:tav tm="0">
                                          <p:val>
                                            <p:strVal val="#ppt_y+#ppt_h/2"/>
                                          </p:val>
                                        </p:tav>
                                        <p:tav tm="100000">
                                          <p:val>
                                            <p:strVal val="#ppt_y"/>
                                          </p:val>
                                        </p:tav>
                                      </p:tavLst>
                                    </p:anim>
                                    <p:anim calcmode="lin" valueType="num">
                                      <p:cBhvr>
                                        <p:cTn id="44" dur="500" fill="hold"/>
                                        <p:tgtEl>
                                          <p:spTgt spid="63557"/>
                                        </p:tgtEl>
                                        <p:attrNameLst>
                                          <p:attrName>ppt_w</p:attrName>
                                        </p:attrNameLst>
                                      </p:cBhvr>
                                      <p:tavLst>
                                        <p:tav tm="0">
                                          <p:val>
                                            <p:strVal val="#ppt_w"/>
                                          </p:val>
                                        </p:tav>
                                        <p:tav tm="100000">
                                          <p:val>
                                            <p:strVal val="#ppt_w"/>
                                          </p:val>
                                        </p:tav>
                                      </p:tavLst>
                                    </p:anim>
                                    <p:anim calcmode="lin" valueType="num">
                                      <p:cBhvr>
                                        <p:cTn id="45" dur="500" fill="hold"/>
                                        <p:tgtEl>
                                          <p:spTgt spid="63557"/>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3573"/>
                                        </p:tgtEl>
                                        <p:attrNameLst>
                                          <p:attrName>style.visibility</p:attrName>
                                        </p:attrNameLst>
                                      </p:cBhvr>
                                      <p:to>
                                        <p:strVal val="visible"/>
                                      </p:to>
                                    </p:set>
                                    <p:animEffect transition="in" filter="fade">
                                      <p:cBhvr>
                                        <p:cTn id="50" dur="500"/>
                                        <p:tgtEl>
                                          <p:spTgt spid="63573"/>
                                        </p:tgtEl>
                                      </p:cBhvr>
                                    </p:animEffect>
                                  </p:childTnLst>
                                </p:cTn>
                              </p:par>
                              <p:par>
                                <p:cTn id="51" presetID="18" presetClass="entr" presetSubtype="9"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strips(upLeft)">
                                      <p:cBhvr>
                                        <p:cTn id="53" dur="500"/>
                                        <p:tgtEl>
                                          <p:spTgt spid="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63555"/>
                                        </p:tgtEl>
                                        <p:attrNameLst>
                                          <p:attrName>style.visibility</p:attrName>
                                        </p:attrNameLst>
                                      </p:cBhvr>
                                      <p:to>
                                        <p:strVal val="visible"/>
                                      </p:to>
                                    </p:set>
                                    <p:anim calcmode="lin" valueType="num">
                                      <p:cBhvr>
                                        <p:cTn id="58" dur="500" fill="hold"/>
                                        <p:tgtEl>
                                          <p:spTgt spid="63555"/>
                                        </p:tgtEl>
                                        <p:attrNameLst>
                                          <p:attrName>ppt_x</p:attrName>
                                        </p:attrNameLst>
                                      </p:cBhvr>
                                      <p:tavLst>
                                        <p:tav tm="0">
                                          <p:val>
                                            <p:strVal val="#ppt_x-#ppt_w/2"/>
                                          </p:val>
                                        </p:tav>
                                        <p:tav tm="100000">
                                          <p:val>
                                            <p:strVal val="#ppt_x"/>
                                          </p:val>
                                        </p:tav>
                                      </p:tavLst>
                                    </p:anim>
                                    <p:anim calcmode="lin" valueType="num">
                                      <p:cBhvr>
                                        <p:cTn id="59" dur="500" fill="hold"/>
                                        <p:tgtEl>
                                          <p:spTgt spid="63555"/>
                                        </p:tgtEl>
                                        <p:attrNameLst>
                                          <p:attrName>ppt_y</p:attrName>
                                        </p:attrNameLst>
                                      </p:cBhvr>
                                      <p:tavLst>
                                        <p:tav tm="0">
                                          <p:val>
                                            <p:strVal val="#ppt_y"/>
                                          </p:val>
                                        </p:tav>
                                        <p:tav tm="100000">
                                          <p:val>
                                            <p:strVal val="#ppt_y"/>
                                          </p:val>
                                        </p:tav>
                                      </p:tavLst>
                                    </p:anim>
                                    <p:anim calcmode="lin" valueType="num">
                                      <p:cBhvr>
                                        <p:cTn id="60" dur="500" fill="hold"/>
                                        <p:tgtEl>
                                          <p:spTgt spid="63555"/>
                                        </p:tgtEl>
                                        <p:attrNameLst>
                                          <p:attrName>ppt_w</p:attrName>
                                        </p:attrNameLst>
                                      </p:cBhvr>
                                      <p:tavLst>
                                        <p:tav tm="0">
                                          <p:val>
                                            <p:fltVal val="0"/>
                                          </p:val>
                                        </p:tav>
                                        <p:tav tm="100000">
                                          <p:val>
                                            <p:strVal val="#ppt_w"/>
                                          </p:val>
                                        </p:tav>
                                      </p:tavLst>
                                    </p:anim>
                                    <p:anim calcmode="lin" valueType="num">
                                      <p:cBhvr>
                                        <p:cTn id="61" dur="500" fill="hold"/>
                                        <p:tgtEl>
                                          <p:spTgt spid="63555"/>
                                        </p:tgtEl>
                                        <p:attrNameLst>
                                          <p:attrName>ppt_h</p:attrName>
                                        </p:attrNameLst>
                                      </p:cBhvr>
                                      <p:tavLst>
                                        <p:tav tm="0">
                                          <p:val>
                                            <p:strVal val="#ppt_h"/>
                                          </p:val>
                                        </p:tav>
                                        <p:tav tm="100000">
                                          <p:val>
                                            <p:strVal val="#ppt_h"/>
                                          </p:val>
                                        </p:tav>
                                      </p:tavLst>
                                    </p:anim>
                                  </p:childTnLst>
                                </p:cTn>
                              </p:par>
                            </p:childTnLst>
                          </p:cTn>
                        </p:par>
                        <p:par>
                          <p:cTn id="62" fill="hold" nodeType="afterGroup">
                            <p:stCondLst>
                              <p:cond delay="500"/>
                            </p:stCondLst>
                            <p:childTnLst>
                              <p:par>
                                <p:cTn id="63" presetID="18" presetClass="entr" presetSubtype="9"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strips(upLeft)">
                                      <p:cBhvr>
                                        <p:cTn id="65" dur="500"/>
                                        <p:tgtEl>
                                          <p:spTgt spid="11"/>
                                        </p:tgtEl>
                                      </p:cBhvr>
                                    </p:animEffect>
                                  </p:childTnLst>
                                </p:cTn>
                              </p:par>
                            </p:childTnLst>
                          </p:cTn>
                        </p:par>
                        <p:par>
                          <p:cTn id="66" fill="hold" nodeType="afterGroup">
                            <p:stCondLst>
                              <p:cond delay="1000"/>
                            </p:stCondLst>
                            <p:childTnLst>
                              <p:par>
                                <p:cTn id="67" presetID="17" presetClass="entr" presetSubtype="4" fill="hold" grpId="0" nodeType="afterEffect">
                                  <p:stCondLst>
                                    <p:cond delay="0"/>
                                  </p:stCondLst>
                                  <p:childTnLst>
                                    <p:set>
                                      <p:cBhvr>
                                        <p:cTn id="68" dur="1" fill="hold">
                                          <p:stCondLst>
                                            <p:cond delay="0"/>
                                          </p:stCondLst>
                                        </p:cTn>
                                        <p:tgtEl>
                                          <p:spTgt spid="63556"/>
                                        </p:tgtEl>
                                        <p:attrNameLst>
                                          <p:attrName>style.visibility</p:attrName>
                                        </p:attrNameLst>
                                      </p:cBhvr>
                                      <p:to>
                                        <p:strVal val="visible"/>
                                      </p:to>
                                    </p:set>
                                    <p:anim calcmode="lin" valueType="num">
                                      <p:cBhvr>
                                        <p:cTn id="69" dur="500" fill="hold"/>
                                        <p:tgtEl>
                                          <p:spTgt spid="63556"/>
                                        </p:tgtEl>
                                        <p:attrNameLst>
                                          <p:attrName>ppt_x</p:attrName>
                                        </p:attrNameLst>
                                      </p:cBhvr>
                                      <p:tavLst>
                                        <p:tav tm="0">
                                          <p:val>
                                            <p:strVal val="#ppt_x"/>
                                          </p:val>
                                        </p:tav>
                                        <p:tav tm="100000">
                                          <p:val>
                                            <p:strVal val="#ppt_x"/>
                                          </p:val>
                                        </p:tav>
                                      </p:tavLst>
                                    </p:anim>
                                    <p:anim calcmode="lin" valueType="num">
                                      <p:cBhvr>
                                        <p:cTn id="70" dur="500" fill="hold"/>
                                        <p:tgtEl>
                                          <p:spTgt spid="63556"/>
                                        </p:tgtEl>
                                        <p:attrNameLst>
                                          <p:attrName>ppt_y</p:attrName>
                                        </p:attrNameLst>
                                      </p:cBhvr>
                                      <p:tavLst>
                                        <p:tav tm="0">
                                          <p:val>
                                            <p:strVal val="#ppt_y+#ppt_h/2"/>
                                          </p:val>
                                        </p:tav>
                                        <p:tav tm="100000">
                                          <p:val>
                                            <p:strVal val="#ppt_y"/>
                                          </p:val>
                                        </p:tav>
                                      </p:tavLst>
                                    </p:anim>
                                    <p:anim calcmode="lin" valueType="num">
                                      <p:cBhvr>
                                        <p:cTn id="71" dur="500" fill="hold"/>
                                        <p:tgtEl>
                                          <p:spTgt spid="63556"/>
                                        </p:tgtEl>
                                        <p:attrNameLst>
                                          <p:attrName>ppt_w</p:attrName>
                                        </p:attrNameLst>
                                      </p:cBhvr>
                                      <p:tavLst>
                                        <p:tav tm="0">
                                          <p:val>
                                            <p:strVal val="#ppt_w"/>
                                          </p:val>
                                        </p:tav>
                                        <p:tav tm="100000">
                                          <p:val>
                                            <p:strVal val="#ppt_w"/>
                                          </p:val>
                                        </p:tav>
                                      </p:tavLst>
                                    </p:anim>
                                    <p:anim calcmode="lin" valueType="num">
                                      <p:cBhvr>
                                        <p:cTn id="72" dur="500" fill="hold"/>
                                        <p:tgtEl>
                                          <p:spTgt spid="63556"/>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nimBg="1"/>
      <p:bldP spid="63554" grpId="0" animBg="1"/>
      <p:bldP spid="63555" grpId="0" animBg="1"/>
      <p:bldP spid="63556" grpId="0" animBg="1"/>
      <p:bldP spid="63557" grpId="0" animBg="1"/>
      <p:bldP spid="63572" grpId="0" animBg="1"/>
      <p:bldP spid="63573"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wrap="square" anchor="t"/>
          <a:lstStyle/>
          <a:p>
            <a:r>
              <a:rPr lang="en-US" altLang="en-US"/>
              <a:t>Diminishing Returns</a:t>
            </a:r>
          </a:p>
        </p:txBody>
      </p:sp>
      <p:sp>
        <p:nvSpPr>
          <p:cNvPr id="23555" name="Content Placeholder 2"/>
          <p:cNvSpPr>
            <a:spLocks noGrp="1"/>
          </p:cNvSpPr>
          <p:nvPr>
            <p:ph idx="1"/>
          </p:nvPr>
        </p:nvSpPr>
        <p:spPr>
          <a:xfrm>
            <a:off x="277813" y="1025525"/>
            <a:ext cx="8866187" cy="5422900"/>
          </a:xfrm>
        </p:spPr>
        <p:txBody>
          <a:bodyPr/>
          <a:lstStyle/>
          <a:p>
            <a:r>
              <a:rPr lang="en-US" altLang="en-US" dirty="0"/>
              <a:t>An increase in the saving rate leads to higher growth for a while.</a:t>
            </a:r>
          </a:p>
          <a:p>
            <a:pPr lvl="1"/>
            <a:r>
              <a:rPr lang="en-US" altLang="en-US" sz="3000" dirty="0"/>
              <a:t>The benefits from additional capital become smaller over time and growth slows down</a:t>
            </a:r>
          </a:p>
          <a:p>
            <a:pPr lvl="1"/>
            <a:r>
              <a:rPr lang="en-US" altLang="en-US" sz="3000" dirty="0">
                <a:solidFill>
                  <a:srgbClr val="C00000"/>
                </a:solidFill>
              </a:rPr>
              <a:t>In the long run, the higher saving rate leads to a higher level of productivity and income but not to high growth in these variables.</a:t>
            </a:r>
          </a:p>
        </p:txBody>
      </p:sp>
      <p:sp>
        <p:nvSpPr>
          <p:cNvPr id="235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EB9FF4B-D3AA-46E4-AFB8-A58C19AE2CD5}" type="slidenum">
              <a:rPr lang="en-US" altLang="en-US" sz="1200" smtClean="0">
                <a:solidFill>
                  <a:srgbClr val="002060"/>
                </a:solidFill>
              </a:rPr>
              <a:pPr algn="ctr" eaLnBrk="1" hangingPunct="1"/>
              <a:t>32</a:t>
            </a:fld>
            <a:endParaRPr lang="en-US" altLang="en-US" sz="1200">
              <a:solidFill>
                <a:srgbClr val="002060"/>
              </a:solidFill>
            </a:endParaRPr>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rgbClr val="000000"/>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6" name="文本框 5"/>
          <p:cNvSpPr txBox="1"/>
          <p:nvPr/>
        </p:nvSpPr>
        <p:spPr>
          <a:xfrm rot="10800000" flipV="1">
            <a:off x="912019" y="5327407"/>
            <a:ext cx="6781800" cy="584775"/>
          </a:xfrm>
          <a:prstGeom prst="rect">
            <a:avLst/>
          </a:prstGeom>
          <a:noFill/>
        </p:spPr>
        <p:txBody>
          <a:bodyPr wrap="square" rtlCol="0">
            <a:spAutoFit/>
          </a:bodyPr>
          <a:lstStyle/>
          <a:p>
            <a:r>
              <a:rPr kumimoji="1" lang="en-GB" altLang="zh-CN" sz="3200" dirty="0">
                <a:sym typeface="Wingdings"/>
              </a:rPr>
              <a:t>SAVING</a:t>
            </a:r>
            <a:r>
              <a:rPr kumimoji="1" lang="en-GB" altLang="zh-CN" sz="3200" dirty="0"/>
              <a:t>  </a:t>
            </a:r>
            <a:r>
              <a:rPr kumimoji="1" lang="en-GB" altLang="zh-CN" sz="3200" dirty="0">
                <a:sym typeface="Wingdings"/>
              </a:rPr>
              <a:t></a:t>
            </a:r>
            <a:r>
              <a:rPr kumimoji="1" lang="en-GB" altLang="zh-CN" sz="3200" dirty="0"/>
              <a:t>K</a:t>
            </a:r>
            <a:r>
              <a:rPr kumimoji="1" lang="en-GB" altLang="zh-CN" sz="3200" dirty="0">
                <a:sym typeface="Wingdings"/>
              </a:rPr>
              <a:t> Growth of K</a:t>
            </a:r>
            <a:endParaRPr kumimoji="1" lang="zh-CN" altLang="en-US" sz="3200" dirty="0"/>
          </a:p>
        </p:txBody>
      </p:sp>
      <p:cxnSp>
        <p:nvCxnSpPr>
          <p:cNvPr id="7" name="直线箭头连接符 6"/>
          <p:cNvCxnSpPr/>
          <p:nvPr/>
        </p:nvCxnSpPr>
        <p:spPr bwMode="auto">
          <a:xfrm flipV="1">
            <a:off x="3505200" y="5374943"/>
            <a:ext cx="0" cy="416257"/>
          </a:xfrm>
          <a:prstGeom prst="straightConnector1">
            <a:avLst/>
          </a:prstGeom>
          <a:noFill/>
          <a:ln w="19050" cap="flat" cmpd="sng" algn="ctr">
            <a:solidFill>
              <a:schemeClr val="tx1"/>
            </a:solidFill>
            <a:prstDash val="solid"/>
            <a:round/>
            <a:headEnd type="none" w="med" len="med"/>
            <a:tailEnd type="triangle"/>
          </a:ln>
          <a:effectLst/>
        </p:spPr>
      </p:cxnSp>
      <p:cxnSp>
        <p:nvCxnSpPr>
          <p:cNvPr id="8" name="直线箭头连接符 7"/>
          <p:cNvCxnSpPr/>
          <p:nvPr/>
        </p:nvCxnSpPr>
        <p:spPr bwMode="auto">
          <a:xfrm flipV="1">
            <a:off x="2590800" y="5374943"/>
            <a:ext cx="0" cy="416257"/>
          </a:xfrm>
          <a:prstGeom prst="straightConnector1">
            <a:avLst/>
          </a:prstGeom>
          <a:noFill/>
          <a:ln w="19050" cap="flat" cmpd="sng" algn="ctr">
            <a:solidFill>
              <a:schemeClr val="tx1"/>
            </a:solidFill>
            <a:prstDash val="solid"/>
            <a:round/>
            <a:headEnd type="none" w="med" len="med"/>
            <a:tailEnd type="triangle"/>
          </a:ln>
          <a:effectLst/>
        </p:spPr>
      </p:cxnSp>
      <p:cxnSp>
        <p:nvCxnSpPr>
          <p:cNvPr id="9" name="直线箭头连接符 8"/>
          <p:cNvCxnSpPr/>
          <p:nvPr/>
        </p:nvCxnSpPr>
        <p:spPr bwMode="auto">
          <a:xfrm>
            <a:off x="6172200" y="5420059"/>
            <a:ext cx="0" cy="371141"/>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01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a:xfrm>
            <a:off x="209550" y="-1"/>
            <a:ext cx="8770938" cy="990601"/>
          </a:xfrm>
        </p:spPr>
        <p:txBody>
          <a:bodyPr>
            <a:noAutofit/>
          </a:bodyPr>
          <a:lstStyle/>
          <a:p>
            <a:pPr eaLnBrk="1" hangingPunct="1"/>
            <a:r>
              <a:rPr lang="en-US" sz="3000" dirty="0">
                <a:solidFill>
                  <a:srgbClr val="C00000"/>
                </a:solidFill>
                <a:latin typeface="Arial"/>
                <a:cs typeface="Arial"/>
              </a:rPr>
              <a:t>The catch-up effect</a:t>
            </a:r>
            <a:r>
              <a:rPr lang="en-US" sz="3000" dirty="0">
                <a:solidFill>
                  <a:srgbClr val="C00000"/>
                </a:solidFill>
                <a:cs typeface="Arial"/>
              </a:rPr>
              <a:t>: </a:t>
            </a:r>
            <a:r>
              <a:rPr lang="en-US" sz="3000" dirty="0">
                <a:cs typeface="Arial"/>
              </a:rPr>
              <a:t>the property whereby poor countries tend to grow more rapidly than rich ones </a:t>
            </a:r>
            <a:endParaRPr lang="en-US" sz="3000" dirty="0">
              <a:latin typeface="Arial"/>
              <a:cs typeface="Arial"/>
            </a:endParaRPr>
          </a:p>
        </p:txBody>
      </p:sp>
      <p:sp>
        <p:nvSpPr>
          <p:cNvPr id="7" name="Slide Number Placeholder 6"/>
          <p:cNvSpPr>
            <a:spLocks noGrp="1"/>
          </p:cNvSpPr>
          <p:nvPr>
            <p:ph type="sldNum" sz="quarter" idx="13"/>
          </p:nvPr>
        </p:nvSpPr>
        <p:spPr/>
        <p:txBody>
          <a:bodyPr/>
          <a:lstStyle/>
          <a:p>
            <a:pPr>
              <a:defRPr/>
            </a:pPr>
            <a:fld id="{2F37425F-5E17-4209-B948-B5CE2119E408}" type="slidenum">
              <a:rPr lang="en-US" smtClean="0"/>
              <a:pPr>
                <a:defRPr/>
              </a:pPr>
              <a:t>33</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30726" name="Arc 3"/>
          <p:cNvSpPr>
            <a:spLocks/>
          </p:cNvSpPr>
          <p:nvPr/>
        </p:nvSpPr>
        <p:spPr bwMode="auto">
          <a:xfrm flipH="1">
            <a:off x="3908425" y="1993900"/>
            <a:ext cx="4802188" cy="4019550"/>
          </a:xfrm>
          <a:custGeom>
            <a:avLst/>
            <a:gdLst>
              <a:gd name="T0" fmla="*/ 2147483647 w 21272"/>
              <a:gd name="T1" fmla="*/ 0 h 21385"/>
              <a:gd name="T2" fmla="*/ 2147483647 w 21272"/>
              <a:gd name="T3" fmla="*/ 2147483647 h 21385"/>
              <a:gd name="T4" fmla="*/ 0 w 21272"/>
              <a:gd name="T5" fmla="*/ 2147483647 h 21385"/>
              <a:gd name="T6" fmla="*/ 0 60000 65536"/>
              <a:gd name="T7" fmla="*/ 0 60000 65536"/>
              <a:gd name="T8" fmla="*/ 0 60000 65536"/>
              <a:gd name="T9" fmla="*/ 0 w 21272"/>
              <a:gd name="T10" fmla="*/ 0 h 21385"/>
              <a:gd name="T11" fmla="*/ 21272 w 21272"/>
              <a:gd name="T12" fmla="*/ 21385 h 21385"/>
            </a:gdLst>
            <a:ahLst/>
            <a:cxnLst>
              <a:cxn ang="T6">
                <a:pos x="T0" y="T1"/>
              </a:cxn>
              <a:cxn ang="T7">
                <a:pos x="T2" y="T3"/>
              </a:cxn>
              <a:cxn ang="T8">
                <a:pos x="T4" y="T5"/>
              </a:cxn>
            </a:cxnLst>
            <a:rect l="T9" t="T10" r="T11" b="T12"/>
            <a:pathLst>
              <a:path w="21272" h="21385" fill="none" extrusionOk="0">
                <a:moveTo>
                  <a:pt x="3037" y="-1"/>
                </a:moveTo>
                <a:cubicBezTo>
                  <a:pt x="12290" y="1313"/>
                  <a:pt x="19649" y="8430"/>
                  <a:pt x="21271" y="17635"/>
                </a:cubicBezTo>
              </a:path>
              <a:path w="21272" h="21385" stroke="0" extrusionOk="0">
                <a:moveTo>
                  <a:pt x="3037" y="-1"/>
                </a:moveTo>
                <a:cubicBezTo>
                  <a:pt x="12290" y="1313"/>
                  <a:pt x="19649" y="8430"/>
                  <a:pt x="21271" y="17635"/>
                </a:cubicBezTo>
                <a:lnTo>
                  <a:pt x="0" y="21385"/>
                </a:lnTo>
                <a:lnTo>
                  <a:pt x="3037" y="-1"/>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727" name="Group 4"/>
          <p:cNvGrpSpPr>
            <a:grpSpLocks/>
          </p:cNvGrpSpPr>
          <p:nvPr/>
        </p:nvGrpSpPr>
        <p:grpSpPr bwMode="auto">
          <a:xfrm>
            <a:off x="3544888" y="1108075"/>
            <a:ext cx="5310187" cy="4430713"/>
            <a:chOff x="2051" y="649"/>
            <a:chExt cx="3345" cy="2791"/>
          </a:xfrm>
        </p:grpSpPr>
        <p:grpSp>
          <p:nvGrpSpPr>
            <p:cNvPr id="30764" name="Group 5"/>
            <p:cNvGrpSpPr>
              <a:grpSpLocks/>
            </p:cNvGrpSpPr>
            <p:nvPr/>
          </p:nvGrpSpPr>
          <p:grpSpPr bwMode="auto">
            <a:xfrm>
              <a:off x="2266" y="919"/>
              <a:ext cx="2671" cy="2378"/>
              <a:chOff x="1098" y="1361"/>
              <a:chExt cx="2116" cy="2027"/>
            </a:xfrm>
          </p:grpSpPr>
          <p:sp>
            <p:nvSpPr>
              <p:cNvPr id="30767"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8"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65" name="Text Box 8"/>
            <p:cNvSpPr txBox="1">
              <a:spLocks noChangeArrowheads="1"/>
            </p:cNvSpPr>
            <p:nvPr/>
          </p:nvSpPr>
          <p:spPr bwMode="auto">
            <a:xfrm>
              <a:off x="4917" y="3152"/>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cs typeface="Arial" charset="0"/>
                </a:rPr>
                <a:t>K</a:t>
              </a:r>
              <a:r>
                <a:rPr lang="en-US" sz="2400">
                  <a:cs typeface="Arial" charset="0"/>
                </a:rPr>
                <a:t>/</a:t>
              </a:r>
              <a:r>
                <a:rPr lang="en-US" sz="2400" b="1">
                  <a:cs typeface="Arial" charset="0"/>
                </a:rPr>
                <a:t>L</a:t>
              </a:r>
              <a:endParaRPr lang="en-US" sz="2400">
                <a:cs typeface="Arial" charset="0"/>
              </a:endParaRPr>
            </a:p>
          </p:txBody>
        </p:sp>
        <p:sp>
          <p:nvSpPr>
            <p:cNvPr id="30766" name="Text Box 9"/>
            <p:cNvSpPr txBox="1">
              <a:spLocks noChangeArrowheads="1"/>
            </p:cNvSpPr>
            <p:nvPr/>
          </p:nvSpPr>
          <p:spPr bwMode="auto">
            <a:xfrm>
              <a:off x="2051" y="649"/>
              <a:ext cx="4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sz="2400" b="1">
                  <a:cs typeface="Arial" charset="0"/>
                </a:rPr>
                <a:t>Y</a:t>
              </a:r>
              <a:r>
                <a:rPr lang="en-US" sz="2400">
                  <a:cs typeface="Arial" charset="0"/>
                </a:rPr>
                <a:t>/</a:t>
              </a:r>
              <a:r>
                <a:rPr lang="en-US" sz="2400" b="1">
                  <a:cs typeface="Arial" charset="0"/>
                </a:rPr>
                <a:t>L</a:t>
              </a:r>
              <a:endParaRPr lang="en-US" sz="2400">
                <a:cs typeface="Arial" charset="0"/>
              </a:endParaRPr>
            </a:p>
          </p:txBody>
        </p:sp>
      </p:grpSp>
      <p:grpSp>
        <p:nvGrpSpPr>
          <p:cNvPr id="4" name="Group 10"/>
          <p:cNvGrpSpPr>
            <a:grpSpLocks/>
          </p:cNvGrpSpPr>
          <p:nvPr/>
        </p:nvGrpSpPr>
        <p:grpSpPr bwMode="auto">
          <a:xfrm>
            <a:off x="3894138" y="4191000"/>
            <a:ext cx="490537" cy="1119188"/>
            <a:chOff x="2334" y="2591"/>
            <a:chExt cx="309" cy="705"/>
          </a:xfrm>
        </p:grpSpPr>
        <p:grpSp>
          <p:nvGrpSpPr>
            <p:cNvPr id="30760" name="Group 11"/>
            <p:cNvGrpSpPr>
              <a:grpSpLocks/>
            </p:cNvGrpSpPr>
            <p:nvPr/>
          </p:nvGrpSpPr>
          <p:grpSpPr bwMode="auto">
            <a:xfrm>
              <a:off x="2334" y="2635"/>
              <a:ext cx="264" cy="661"/>
              <a:chOff x="357" y="2450"/>
              <a:chExt cx="795" cy="646"/>
            </a:xfrm>
          </p:grpSpPr>
          <p:sp>
            <p:nvSpPr>
              <p:cNvPr id="30762" name="Line 12"/>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63" name="Line 13"/>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61" name="Oval 14"/>
            <p:cNvSpPr>
              <a:spLocks noChangeArrowheads="1"/>
            </p:cNvSpPr>
            <p:nvPr/>
          </p:nvSpPr>
          <p:spPr bwMode="auto">
            <a:xfrm>
              <a:off x="2555" y="259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6" name="Group 15"/>
          <p:cNvGrpSpPr>
            <a:grpSpLocks/>
          </p:cNvGrpSpPr>
          <p:nvPr/>
        </p:nvGrpSpPr>
        <p:grpSpPr bwMode="auto">
          <a:xfrm>
            <a:off x="3892550" y="3417888"/>
            <a:ext cx="1069975" cy="1893887"/>
            <a:chOff x="2333" y="2104"/>
            <a:chExt cx="674" cy="1193"/>
          </a:xfrm>
        </p:grpSpPr>
        <p:grpSp>
          <p:nvGrpSpPr>
            <p:cNvPr id="30756" name="Group 16"/>
            <p:cNvGrpSpPr>
              <a:grpSpLocks/>
            </p:cNvGrpSpPr>
            <p:nvPr/>
          </p:nvGrpSpPr>
          <p:grpSpPr bwMode="auto">
            <a:xfrm>
              <a:off x="2333" y="2145"/>
              <a:ext cx="633" cy="1152"/>
              <a:chOff x="357" y="2450"/>
              <a:chExt cx="795" cy="646"/>
            </a:xfrm>
          </p:grpSpPr>
          <p:sp>
            <p:nvSpPr>
              <p:cNvPr id="30758" name="Line 17"/>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9" name="Line 18"/>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57" name="Oval 19"/>
            <p:cNvSpPr>
              <a:spLocks noChangeArrowheads="1"/>
            </p:cNvSpPr>
            <p:nvPr/>
          </p:nvSpPr>
          <p:spPr bwMode="auto">
            <a:xfrm>
              <a:off x="2919" y="2104"/>
              <a:ext cx="88" cy="87"/>
            </a:xfrm>
            <a:prstGeom prst="ellipse">
              <a:avLst/>
            </a:prstGeom>
            <a:solidFill>
              <a:srgbClr val="33CC33"/>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8" name="Group 20"/>
          <p:cNvGrpSpPr>
            <a:grpSpLocks/>
          </p:cNvGrpSpPr>
          <p:nvPr/>
        </p:nvGrpSpPr>
        <p:grpSpPr bwMode="auto">
          <a:xfrm>
            <a:off x="3897313" y="2246313"/>
            <a:ext cx="2867025" cy="3060700"/>
            <a:chOff x="2336" y="1366"/>
            <a:chExt cx="1806" cy="1928"/>
          </a:xfrm>
        </p:grpSpPr>
        <p:grpSp>
          <p:nvGrpSpPr>
            <p:cNvPr id="30752" name="Group 21"/>
            <p:cNvGrpSpPr>
              <a:grpSpLocks/>
            </p:cNvGrpSpPr>
            <p:nvPr/>
          </p:nvGrpSpPr>
          <p:grpSpPr bwMode="auto">
            <a:xfrm>
              <a:off x="2336" y="1409"/>
              <a:ext cx="1765" cy="1885"/>
              <a:chOff x="357" y="2450"/>
              <a:chExt cx="795" cy="646"/>
            </a:xfrm>
          </p:grpSpPr>
          <p:sp>
            <p:nvSpPr>
              <p:cNvPr id="30754" name="Line 22"/>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5" name="Line 23"/>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53" name="Oval 24"/>
            <p:cNvSpPr>
              <a:spLocks noChangeArrowheads="1"/>
            </p:cNvSpPr>
            <p:nvPr/>
          </p:nvSpPr>
          <p:spPr bwMode="auto">
            <a:xfrm>
              <a:off x="4054" y="13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10" name="Group 25"/>
          <p:cNvGrpSpPr>
            <a:grpSpLocks/>
          </p:cNvGrpSpPr>
          <p:nvPr/>
        </p:nvGrpSpPr>
        <p:grpSpPr bwMode="auto">
          <a:xfrm>
            <a:off x="3892550" y="2062163"/>
            <a:ext cx="3457575" cy="3246437"/>
            <a:chOff x="2333" y="1250"/>
            <a:chExt cx="2178" cy="2045"/>
          </a:xfrm>
        </p:grpSpPr>
        <p:grpSp>
          <p:nvGrpSpPr>
            <p:cNvPr id="30748" name="Group 26"/>
            <p:cNvGrpSpPr>
              <a:grpSpLocks/>
            </p:cNvGrpSpPr>
            <p:nvPr/>
          </p:nvGrpSpPr>
          <p:grpSpPr bwMode="auto">
            <a:xfrm>
              <a:off x="2333" y="1294"/>
              <a:ext cx="2136" cy="2001"/>
              <a:chOff x="357" y="2450"/>
              <a:chExt cx="795" cy="646"/>
            </a:xfrm>
          </p:grpSpPr>
          <p:sp>
            <p:nvSpPr>
              <p:cNvPr id="30750" name="Line 27"/>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1" name="Line 28"/>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49" name="Oval 29"/>
            <p:cNvSpPr>
              <a:spLocks noChangeArrowheads="1"/>
            </p:cNvSpPr>
            <p:nvPr/>
          </p:nvSpPr>
          <p:spPr bwMode="auto">
            <a:xfrm>
              <a:off x="4423" y="125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sp>
        <p:nvSpPr>
          <p:cNvPr id="147486" name="Line 30"/>
          <p:cNvSpPr>
            <a:spLocks noChangeShapeType="1"/>
          </p:cNvSpPr>
          <p:nvPr/>
        </p:nvSpPr>
        <p:spPr bwMode="auto">
          <a:xfrm>
            <a:off x="4314825" y="5308600"/>
            <a:ext cx="579438"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47487" name="Line 31"/>
          <p:cNvSpPr>
            <a:spLocks noChangeShapeType="1"/>
          </p:cNvSpPr>
          <p:nvPr/>
        </p:nvSpPr>
        <p:spPr bwMode="auto">
          <a:xfrm>
            <a:off x="6705600" y="5308600"/>
            <a:ext cx="579438" cy="0"/>
          </a:xfrm>
          <a:prstGeom prst="line">
            <a:avLst/>
          </a:prstGeom>
          <a:noFill/>
          <a:ln w="508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47488" name="Line 32"/>
          <p:cNvSpPr>
            <a:spLocks noChangeShapeType="1"/>
          </p:cNvSpPr>
          <p:nvPr/>
        </p:nvSpPr>
        <p:spPr bwMode="auto">
          <a:xfrm rot="-5400000">
            <a:off x="3806031" y="2224882"/>
            <a:ext cx="179387" cy="0"/>
          </a:xfrm>
          <a:prstGeom prst="line">
            <a:avLst/>
          </a:prstGeom>
          <a:noFill/>
          <a:ln w="508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147489" name="Line 33"/>
          <p:cNvSpPr>
            <a:spLocks noChangeShapeType="1"/>
          </p:cNvSpPr>
          <p:nvPr/>
        </p:nvSpPr>
        <p:spPr bwMode="auto">
          <a:xfrm rot="-5400000">
            <a:off x="3505993" y="3869532"/>
            <a:ext cx="779463"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nvGrpSpPr>
          <p:cNvPr id="12" name="Group 50"/>
          <p:cNvGrpSpPr>
            <a:grpSpLocks/>
          </p:cNvGrpSpPr>
          <p:nvPr/>
        </p:nvGrpSpPr>
        <p:grpSpPr bwMode="auto">
          <a:xfrm>
            <a:off x="1638300" y="5356225"/>
            <a:ext cx="2671763" cy="941388"/>
            <a:chOff x="1032" y="3374"/>
            <a:chExt cx="1683" cy="593"/>
          </a:xfrm>
        </p:grpSpPr>
        <p:sp>
          <p:nvSpPr>
            <p:cNvPr id="30746" name="Line 46"/>
            <p:cNvSpPr>
              <a:spLocks noChangeShapeType="1"/>
            </p:cNvSpPr>
            <p:nvPr/>
          </p:nvSpPr>
          <p:spPr bwMode="auto">
            <a:xfrm flipV="1">
              <a:off x="2304" y="3374"/>
              <a:ext cx="411" cy="338"/>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7" name="Text Box 40"/>
            <p:cNvSpPr txBox="1">
              <a:spLocks noChangeArrowheads="1"/>
            </p:cNvSpPr>
            <p:nvPr/>
          </p:nvSpPr>
          <p:spPr bwMode="auto">
            <a:xfrm>
              <a:off x="1032" y="3399"/>
              <a:ext cx="1304" cy="568"/>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105000"/>
                </a:lnSpc>
                <a:spcBef>
                  <a:spcPct val="50000"/>
                </a:spcBef>
              </a:pPr>
              <a:r>
                <a:rPr lang="en-US" sz="2500" dirty="0">
                  <a:cs typeface="Arial" charset="0"/>
                </a:rPr>
                <a:t>Poor country starts here</a:t>
              </a:r>
            </a:p>
          </p:txBody>
        </p:sp>
      </p:grpSp>
      <p:grpSp>
        <p:nvGrpSpPr>
          <p:cNvPr id="13" name="Group 51"/>
          <p:cNvGrpSpPr>
            <a:grpSpLocks/>
          </p:cNvGrpSpPr>
          <p:nvPr/>
        </p:nvGrpSpPr>
        <p:grpSpPr bwMode="auto">
          <a:xfrm>
            <a:off x="5095875" y="5370513"/>
            <a:ext cx="3589338" cy="900112"/>
            <a:chOff x="3210" y="3383"/>
            <a:chExt cx="2261" cy="567"/>
          </a:xfrm>
        </p:grpSpPr>
        <p:sp>
          <p:nvSpPr>
            <p:cNvPr id="30744" name="Line 45"/>
            <p:cNvSpPr>
              <a:spLocks noChangeShapeType="1"/>
            </p:cNvSpPr>
            <p:nvPr/>
          </p:nvSpPr>
          <p:spPr bwMode="auto">
            <a:xfrm flipV="1">
              <a:off x="4137" y="3383"/>
              <a:ext cx="82" cy="2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5" name="Text Box 41"/>
            <p:cNvSpPr txBox="1">
              <a:spLocks noChangeArrowheads="1"/>
            </p:cNvSpPr>
            <p:nvPr/>
          </p:nvSpPr>
          <p:spPr bwMode="auto">
            <a:xfrm>
              <a:off x="3210" y="3634"/>
              <a:ext cx="2261" cy="316"/>
            </a:xfrm>
            <a:prstGeom prst="rect">
              <a:avLst/>
            </a:prstGeom>
            <a:solidFill>
              <a:srgbClr val="FFCCCC"/>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Rich country starts here</a:t>
              </a:r>
            </a:p>
          </p:txBody>
        </p:sp>
      </p:grpSp>
      <p:grpSp>
        <p:nvGrpSpPr>
          <p:cNvPr id="14" name="Group 52"/>
          <p:cNvGrpSpPr>
            <a:grpSpLocks/>
          </p:cNvGrpSpPr>
          <p:nvPr/>
        </p:nvGrpSpPr>
        <p:grpSpPr bwMode="auto">
          <a:xfrm>
            <a:off x="774700" y="3405188"/>
            <a:ext cx="3030538" cy="901700"/>
            <a:chOff x="488" y="2145"/>
            <a:chExt cx="1909" cy="568"/>
          </a:xfrm>
        </p:grpSpPr>
        <p:sp>
          <p:nvSpPr>
            <p:cNvPr id="30742" name="Line 48"/>
            <p:cNvSpPr>
              <a:spLocks noChangeShapeType="1"/>
            </p:cNvSpPr>
            <p:nvPr/>
          </p:nvSpPr>
          <p:spPr bwMode="auto">
            <a:xfrm>
              <a:off x="1860" y="2433"/>
              <a:ext cx="537" cy="0"/>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3" name="Text Box 43"/>
            <p:cNvSpPr txBox="1">
              <a:spLocks noChangeArrowheads="1"/>
            </p:cNvSpPr>
            <p:nvPr/>
          </p:nvSpPr>
          <p:spPr bwMode="auto">
            <a:xfrm>
              <a:off x="488" y="2145"/>
              <a:ext cx="1424" cy="568"/>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5000"/>
                </a:lnSpc>
                <a:spcBef>
                  <a:spcPct val="50000"/>
                </a:spcBef>
              </a:pPr>
              <a:r>
                <a:rPr lang="en-US" sz="2500" dirty="0">
                  <a:cs typeface="Arial" charset="0"/>
                </a:rPr>
                <a:t>Poor country’s growth</a:t>
              </a:r>
            </a:p>
          </p:txBody>
        </p:sp>
      </p:grpSp>
      <p:grpSp>
        <p:nvGrpSpPr>
          <p:cNvPr id="15" name="Group 53"/>
          <p:cNvGrpSpPr>
            <a:grpSpLocks/>
          </p:cNvGrpSpPr>
          <p:nvPr/>
        </p:nvGrpSpPr>
        <p:grpSpPr bwMode="auto">
          <a:xfrm>
            <a:off x="1020763" y="1773238"/>
            <a:ext cx="2751137" cy="901700"/>
            <a:chOff x="643" y="1117"/>
            <a:chExt cx="1733" cy="568"/>
          </a:xfrm>
        </p:grpSpPr>
        <p:sp>
          <p:nvSpPr>
            <p:cNvPr id="30740" name="Line 49"/>
            <p:cNvSpPr>
              <a:spLocks noChangeShapeType="1"/>
            </p:cNvSpPr>
            <p:nvPr/>
          </p:nvSpPr>
          <p:spPr bwMode="auto">
            <a:xfrm>
              <a:off x="1839" y="1404"/>
              <a:ext cx="53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Text Box 44"/>
            <p:cNvSpPr txBox="1">
              <a:spLocks noChangeArrowheads="1"/>
            </p:cNvSpPr>
            <p:nvPr/>
          </p:nvSpPr>
          <p:spPr bwMode="auto">
            <a:xfrm>
              <a:off x="643" y="1117"/>
              <a:ext cx="1394" cy="568"/>
            </a:xfrm>
            <a:prstGeom prst="rect">
              <a:avLst/>
            </a:prstGeom>
            <a:solidFill>
              <a:srgbClr val="FFCCCC"/>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5000"/>
                </a:lnSpc>
                <a:spcBef>
                  <a:spcPct val="50000"/>
                </a:spcBef>
              </a:pPr>
              <a:r>
                <a:rPr lang="en-US" sz="2500" dirty="0">
                  <a:cs typeface="Arial" charset="0"/>
                </a:rPr>
                <a:t>Rich country’s growth</a:t>
              </a:r>
            </a:p>
          </p:txBody>
        </p:sp>
      </p:grpSp>
    </p:spTree>
    <p:extLst>
      <p:ext uri="{BB962C8B-B14F-4D97-AF65-F5344CB8AC3E}">
        <p14:creationId xmlns:p14="http://schemas.microsoft.com/office/powerpoint/2010/main" val="21637403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nodeType="afterGroup">
                            <p:stCondLst>
                              <p:cond delay="500"/>
                            </p:stCondLst>
                            <p:childTnLst>
                              <p:par>
                                <p:cTn id="9" presetID="18" presetClass="entr" presetSubtype="9"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Left)">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upRight)">
                                      <p:cBhvr>
                                        <p:cTn id="16" dur="500"/>
                                        <p:tgtEl>
                                          <p:spTgt spid="13"/>
                                        </p:tgtEl>
                                      </p:cBhvr>
                                    </p:animEffect>
                                  </p:childTnLst>
                                </p:cTn>
                              </p:par>
                            </p:childTnLst>
                          </p:cTn>
                        </p:par>
                        <p:par>
                          <p:cTn id="17" fill="hold" nodeType="afterGroup">
                            <p:stCondLst>
                              <p:cond delay="500"/>
                            </p:stCondLst>
                            <p:childTnLst>
                              <p:par>
                                <p:cTn id="18" presetID="18" presetClass="entr" presetSubtype="9"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upLeft)">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147486"/>
                                        </p:tgtEl>
                                        <p:attrNameLst>
                                          <p:attrName>style.visibility</p:attrName>
                                        </p:attrNameLst>
                                      </p:cBhvr>
                                      <p:to>
                                        <p:strVal val="visible"/>
                                      </p:to>
                                    </p:set>
                                    <p:anim calcmode="lin" valueType="num">
                                      <p:cBhvr>
                                        <p:cTn id="25" dur="500" fill="hold"/>
                                        <p:tgtEl>
                                          <p:spTgt spid="147486"/>
                                        </p:tgtEl>
                                        <p:attrNameLst>
                                          <p:attrName>ppt_x</p:attrName>
                                        </p:attrNameLst>
                                      </p:cBhvr>
                                      <p:tavLst>
                                        <p:tav tm="0">
                                          <p:val>
                                            <p:strVal val="#ppt_x-#ppt_w/2"/>
                                          </p:val>
                                        </p:tav>
                                        <p:tav tm="100000">
                                          <p:val>
                                            <p:strVal val="#ppt_x"/>
                                          </p:val>
                                        </p:tav>
                                      </p:tavLst>
                                    </p:anim>
                                    <p:anim calcmode="lin" valueType="num">
                                      <p:cBhvr>
                                        <p:cTn id="26" dur="500" fill="hold"/>
                                        <p:tgtEl>
                                          <p:spTgt spid="147486"/>
                                        </p:tgtEl>
                                        <p:attrNameLst>
                                          <p:attrName>ppt_y</p:attrName>
                                        </p:attrNameLst>
                                      </p:cBhvr>
                                      <p:tavLst>
                                        <p:tav tm="0">
                                          <p:val>
                                            <p:strVal val="#ppt_y"/>
                                          </p:val>
                                        </p:tav>
                                        <p:tav tm="100000">
                                          <p:val>
                                            <p:strVal val="#ppt_y"/>
                                          </p:val>
                                        </p:tav>
                                      </p:tavLst>
                                    </p:anim>
                                    <p:anim calcmode="lin" valueType="num">
                                      <p:cBhvr>
                                        <p:cTn id="27" dur="500" fill="hold"/>
                                        <p:tgtEl>
                                          <p:spTgt spid="147486"/>
                                        </p:tgtEl>
                                        <p:attrNameLst>
                                          <p:attrName>ppt_w</p:attrName>
                                        </p:attrNameLst>
                                      </p:cBhvr>
                                      <p:tavLst>
                                        <p:tav tm="0">
                                          <p:val>
                                            <p:fltVal val="0"/>
                                          </p:val>
                                        </p:tav>
                                        <p:tav tm="100000">
                                          <p:val>
                                            <p:strVal val="#ppt_w"/>
                                          </p:val>
                                        </p:tav>
                                      </p:tavLst>
                                    </p:anim>
                                    <p:anim calcmode="lin" valueType="num">
                                      <p:cBhvr>
                                        <p:cTn id="28" dur="500" fill="hold"/>
                                        <p:tgtEl>
                                          <p:spTgt spid="147486"/>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500"/>
                            </p:stCondLst>
                            <p:childTnLst>
                              <p:par>
                                <p:cTn id="30" presetID="18" presetClass="entr" presetSubtype="9"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trips(upLeft)">
                                      <p:cBhvr>
                                        <p:cTn id="32" dur="500"/>
                                        <p:tgtEl>
                                          <p:spTgt spid="6"/>
                                        </p:tgtEl>
                                      </p:cBhvr>
                                    </p:animEffect>
                                  </p:childTnLst>
                                </p:cTn>
                              </p:par>
                            </p:childTnLst>
                          </p:cTn>
                        </p:par>
                        <p:par>
                          <p:cTn id="33" fill="hold" nodeType="afterGroup">
                            <p:stCondLst>
                              <p:cond delay="1000"/>
                            </p:stCondLst>
                            <p:childTnLst>
                              <p:par>
                                <p:cTn id="34" presetID="17" presetClass="entr" presetSubtype="4" fill="hold" grpId="0" nodeType="afterEffect">
                                  <p:stCondLst>
                                    <p:cond delay="0"/>
                                  </p:stCondLst>
                                  <p:childTnLst>
                                    <p:set>
                                      <p:cBhvr>
                                        <p:cTn id="35" dur="1" fill="hold">
                                          <p:stCondLst>
                                            <p:cond delay="0"/>
                                          </p:stCondLst>
                                        </p:cTn>
                                        <p:tgtEl>
                                          <p:spTgt spid="147489"/>
                                        </p:tgtEl>
                                        <p:attrNameLst>
                                          <p:attrName>style.visibility</p:attrName>
                                        </p:attrNameLst>
                                      </p:cBhvr>
                                      <p:to>
                                        <p:strVal val="visible"/>
                                      </p:to>
                                    </p:set>
                                    <p:anim calcmode="lin" valueType="num">
                                      <p:cBhvr>
                                        <p:cTn id="36" dur="500" fill="hold"/>
                                        <p:tgtEl>
                                          <p:spTgt spid="147489"/>
                                        </p:tgtEl>
                                        <p:attrNameLst>
                                          <p:attrName>ppt_x</p:attrName>
                                        </p:attrNameLst>
                                      </p:cBhvr>
                                      <p:tavLst>
                                        <p:tav tm="0">
                                          <p:val>
                                            <p:strVal val="#ppt_x"/>
                                          </p:val>
                                        </p:tav>
                                        <p:tav tm="100000">
                                          <p:val>
                                            <p:strVal val="#ppt_x"/>
                                          </p:val>
                                        </p:tav>
                                      </p:tavLst>
                                    </p:anim>
                                    <p:anim calcmode="lin" valueType="num">
                                      <p:cBhvr>
                                        <p:cTn id="37" dur="500" fill="hold"/>
                                        <p:tgtEl>
                                          <p:spTgt spid="147489"/>
                                        </p:tgtEl>
                                        <p:attrNameLst>
                                          <p:attrName>ppt_y</p:attrName>
                                        </p:attrNameLst>
                                      </p:cBhvr>
                                      <p:tavLst>
                                        <p:tav tm="0">
                                          <p:val>
                                            <p:strVal val="#ppt_y+#ppt_h/2"/>
                                          </p:val>
                                        </p:tav>
                                        <p:tav tm="100000">
                                          <p:val>
                                            <p:strVal val="#ppt_y"/>
                                          </p:val>
                                        </p:tav>
                                      </p:tavLst>
                                    </p:anim>
                                    <p:anim calcmode="lin" valueType="num">
                                      <p:cBhvr>
                                        <p:cTn id="38" dur="500" fill="hold"/>
                                        <p:tgtEl>
                                          <p:spTgt spid="147489"/>
                                        </p:tgtEl>
                                        <p:attrNameLst>
                                          <p:attrName>ppt_w</p:attrName>
                                        </p:attrNameLst>
                                      </p:cBhvr>
                                      <p:tavLst>
                                        <p:tav tm="0">
                                          <p:val>
                                            <p:strVal val="#ppt_w"/>
                                          </p:val>
                                        </p:tav>
                                        <p:tav tm="100000">
                                          <p:val>
                                            <p:strVal val="#ppt_w"/>
                                          </p:val>
                                        </p:tav>
                                      </p:tavLst>
                                    </p:anim>
                                    <p:anim calcmode="lin" valueType="num">
                                      <p:cBhvr>
                                        <p:cTn id="39" dur="500" fill="hold"/>
                                        <p:tgtEl>
                                          <p:spTgt spid="147489"/>
                                        </p:tgtEl>
                                        <p:attrNameLst>
                                          <p:attrName>ppt_h</p:attrName>
                                        </p:attrNameLst>
                                      </p:cBhvr>
                                      <p:tavLst>
                                        <p:tav tm="0">
                                          <p:val>
                                            <p:fltVal val="0"/>
                                          </p:val>
                                        </p:tav>
                                        <p:tav tm="100000">
                                          <p:val>
                                            <p:strVal val="#ppt_h"/>
                                          </p:val>
                                        </p:tav>
                                      </p:tavLst>
                                    </p:anim>
                                  </p:childTnLst>
                                </p:cTn>
                              </p:par>
                            </p:childTnLst>
                          </p:cTn>
                        </p:par>
                        <p:par>
                          <p:cTn id="40" fill="hold" nodeType="afterGroup">
                            <p:stCondLst>
                              <p:cond delay="1500"/>
                            </p:stCondLst>
                            <p:childTnLst>
                              <p:par>
                                <p:cTn id="41" presetID="18" presetClass="entr" presetSubtype="12"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8" fill="hold" grpId="0" nodeType="clickEffect">
                                  <p:stCondLst>
                                    <p:cond delay="0"/>
                                  </p:stCondLst>
                                  <p:childTnLst>
                                    <p:set>
                                      <p:cBhvr>
                                        <p:cTn id="47" dur="1" fill="hold">
                                          <p:stCondLst>
                                            <p:cond delay="0"/>
                                          </p:stCondLst>
                                        </p:cTn>
                                        <p:tgtEl>
                                          <p:spTgt spid="147487"/>
                                        </p:tgtEl>
                                        <p:attrNameLst>
                                          <p:attrName>style.visibility</p:attrName>
                                        </p:attrNameLst>
                                      </p:cBhvr>
                                      <p:to>
                                        <p:strVal val="visible"/>
                                      </p:to>
                                    </p:set>
                                    <p:anim calcmode="lin" valueType="num">
                                      <p:cBhvr>
                                        <p:cTn id="48" dur="500" fill="hold"/>
                                        <p:tgtEl>
                                          <p:spTgt spid="147487"/>
                                        </p:tgtEl>
                                        <p:attrNameLst>
                                          <p:attrName>ppt_x</p:attrName>
                                        </p:attrNameLst>
                                      </p:cBhvr>
                                      <p:tavLst>
                                        <p:tav tm="0">
                                          <p:val>
                                            <p:strVal val="#ppt_x-#ppt_w/2"/>
                                          </p:val>
                                        </p:tav>
                                        <p:tav tm="100000">
                                          <p:val>
                                            <p:strVal val="#ppt_x"/>
                                          </p:val>
                                        </p:tav>
                                      </p:tavLst>
                                    </p:anim>
                                    <p:anim calcmode="lin" valueType="num">
                                      <p:cBhvr>
                                        <p:cTn id="49" dur="500" fill="hold"/>
                                        <p:tgtEl>
                                          <p:spTgt spid="147487"/>
                                        </p:tgtEl>
                                        <p:attrNameLst>
                                          <p:attrName>ppt_y</p:attrName>
                                        </p:attrNameLst>
                                      </p:cBhvr>
                                      <p:tavLst>
                                        <p:tav tm="0">
                                          <p:val>
                                            <p:strVal val="#ppt_y"/>
                                          </p:val>
                                        </p:tav>
                                        <p:tav tm="100000">
                                          <p:val>
                                            <p:strVal val="#ppt_y"/>
                                          </p:val>
                                        </p:tav>
                                      </p:tavLst>
                                    </p:anim>
                                    <p:anim calcmode="lin" valueType="num">
                                      <p:cBhvr>
                                        <p:cTn id="50" dur="500" fill="hold"/>
                                        <p:tgtEl>
                                          <p:spTgt spid="147487"/>
                                        </p:tgtEl>
                                        <p:attrNameLst>
                                          <p:attrName>ppt_w</p:attrName>
                                        </p:attrNameLst>
                                      </p:cBhvr>
                                      <p:tavLst>
                                        <p:tav tm="0">
                                          <p:val>
                                            <p:fltVal val="0"/>
                                          </p:val>
                                        </p:tav>
                                        <p:tav tm="100000">
                                          <p:val>
                                            <p:strVal val="#ppt_w"/>
                                          </p:val>
                                        </p:tav>
                                      </p:tavLst>
                                    </p:anim>
                                    <p:anim calcmode="lin" valueType="num">
                                      <p:cBhvr>
                                        <p:cTn id="51" dur="500" fill="hold"/>
                                        <p:tgtEl>
                                          <p:spTgt spid="147487"/>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
                            </p:stCondLst>
                            <p:childTnLst>
                              <p:par>
                                <p:cTn id="53" presetID="18" presetClass="entr" presetSubtype="9"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trips(upLeft)">
                                      <p:cBhvr>
                                        <p:cTn id="55" dur="500"/>
                                        <p:tgtEl>
                                          <p:spTgt spid="10"/>
                                        </p:tgtEl>
                                      </p:cBhvr>
                                    </p:animEffect>
                                  </p:childTnLst>
                                </p:cTn>
                              </p:par>
                            </p:childTnLst>
                          </p:cTn>
                        </p:par>
                        <p:par>
                          <p:cTn id="56" fill="hold" nodeType="afterGroup">
                            <p:stCondLst>
                              <p:cond delay="1000"/>
                            </p:stCondLst>
                            <p:childTnLst>
                              <p:par>
                                <p:cTn id="57" presetID="17" presetClass="entr" presetSubtype="4" fill="hold" grpId="0" nodeType="afterEffect">
                                  <p:stCondLst>
                                    <p:cond delay="0"/>
                                  </p:stCondLst>
                                  <p:childTnLst>
                                    <p:set>
                                      <p:cBhvr>
                                        <p:cTn id="58" dur="1" fill="hold">
                                          <p:stCondLst>
                                            <p:cond delay="0"/>
                                          </p:stCondLst>
                                        </p:cTn>
                                        <p:tgtEl>
                                          <p:spTgt spid="147488"/>
                                        </p:tgtEl>
                                        <p:attrNameLst>
                                          <p:attrName>style.visibility</p:attrName>
                                        </p:attrNameLst>
                                      </p:cBhvr>
                                      <p:to>
                                        <p:strVal val="visible"/>
                                      </p:to>
                                    </p:set>
                                    <p:anim calcmode="lin" valueType="num">
                                      <p:cBhvr>
                                        <p:cTn id="59" dur="500" fill="hold"/>
                                        <p:tgtEl>
                                          <p:spTgt spid="147488"/>
                                        </p:tgtEl>
                                        <p:attrNameLst>
                                          <p:attrName>ppt_x</p:attrName>
                                        </p:attrNameLst>
                                      </p:cBhvr>
                                      <p:tavLst>
                                        <p:tav tm="0">
                                          <p:val>
                                            <p:strVal val="#ppt_x"/>
                                          </p:val>
                                        </p:tav>
                                        <p:tav tm="100000">
                                          <p:val>
                                            <p:strVal val="#ppt_x"/>
                                          </p:val>
                                        </p:tav>
                                      </p:tavLst>
                                    </p:anim>
                                    <p:anim calcmode="lin" valueType="num">
                                      <p:cBhvr>
                                        <p:cTn id="60" dur="500" fill="hold"/>
                                        <p:tgtEl>
                                          <p:spTgt spid="147488"/>
                                        </p:tgtEl>
                                        <p:attrNameLst>
                                          <p:attrName>ppt_y</p:attrName>
                                        </p:attrNameLst>
                                      </p:cBhvr>
                                      <p:tavLst>
                                        <p:tav tm="0">
                                          <p:val>
                                            <p:strVal val="#ppt_y+#ppt_h/2"/>
                                          </p:val>
                                        </p:tav>
                                        <p:tav tm="100000">
                                          <p:val>
                                            <p:strVal val="#ppt_y"/>
                                          </p:val>
                                        </p:tav>
                                      </p:tavLst>
                                    </p:anim>
                                    <p:anim calcmode="lin" valueType="num">
                                      <p:cBhvr>
                                        <p:cTn id="61" dur="500" fill="hold"/>
                                        <p:tgtEl>
                                          <p:spTgt spid="147488"/>
                                        </p:tgtEl>
                                        <p:attrNameLst>
                                          <p:attrName>ppt_w</p:attrName>
                                        </p:attrNameLst>
                                      </p:cBhvr>
                                      <p:tavLst>
                                        <p:tav tm="0">
                                          <p:val>
                                            <p:strVal val="#ppt_w"/>
                                          </p:val>
                                        </p:tav>
                                        <p:tav tm="100000">
                                          <p:val>
                                            <p:strVal val="#ppt_w"/>
                                          </p:val>
                                        </p:tav>
                                      </p:tavLst>
                                    </p:anim>
                                    <p:anim calcmode="lin" valueType="num">
                                      <p:cBhvr>
                                        <p:cTn id="62" dur="500" fill="hold"/>
                                        <p:tgtEl>
                                          <p:spTgt spid="147488"/>
                                        </p:tgtEl>
                                        <p:attrNameLst>
                                          <p:attrName>ppt_h</p:attrName>
                                        </p:attrNameLst>
                                      </p:cBhvr>
                                      <p:tavLst>
                                        <p:tav tm="0">
                                          <p:val>
                                            <p:fltVal val="0"/>
                                          </p:val>
                                        </p:tav>
                                        <p:tav tm="100000">
                                          <p:val>
                                            <p:strVal val="#ppt_h"/>
                                          </p:val>
                                        </p:tav>
                                      </p:tavLst>
                                    </p:anim>
                                  </p:childTnLst>
                                </p:cTn>
                              </p:par>
                            </p:childTnLst>
                          </p:cTn>
                        </p:par>
                        <p:par>
                          <p:cTn id="63" fill="hold" nodeType="afterGroup">
                            <p:stCondLst>
                              <p:cond delay="1500"/>
                            </p:stCondLst>
                            <p:childTnLst>
                              <p:par>
                                <p:cTn id="64" presetID="18" presetClass="entr" presetSubtype="9"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strips(upLeft)">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86" grpId="0" animBg="1"/>
      <p:bldP spid="147487" grpId="0" animBg="1"/>
      <p:bldP spid="147488" grpId="0" animBg="1"/>
      <p:bldP spid="1474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the Catch-Up Effect</a:t>
            </a:r>
          </a:p>
        </p:txBody>
      </p:sp>
      <p:sp>
        <p:nvSpPr>
          <p:cNvPr id="3" name="Content Placeholder 2"/>
          <p:cNvSpPr>
            <a:spLocks noGrp="1"/>
          </p:cNvSpPr>
          <p:nvPr>
            <p:ph idx="1"/>
          </p:nvPr>
        </p:nvSpPr>
        <p:spPr/>
        <p:txBody>
          <a:bodyPr/>
          <a:lstStyle/>
          <a:p>
            <a:r>
              <a:rPr lang="en-US" dirty="0"/>
              <a:t>1960–1990</a:t>
            </a:r>
          </a:p>
          <a:p>
            <a:pPr lvl="1"/>
            <a:r>
              <a:rPr lang="en-US" dirty="0"/>
              <a:t>The U.S. and S. Korea devoted a similar share of GDP to investment</a:t>
            </a:r>
          </a:p>
          <a:p>
            <a:pPr lvl="2"/>
            <a:r>
              <a:rPr lang="en-US" dirty="0"/>
              <a:t>Expect: similar growth performance</a:t>
            </a:r>
          </a:p>
          <a:p>
            <a:pPr lvl="1"/>
            <a:r>
              <a:rPr lang="en-US" dirty="0"/>
              <a:t>But growth was &gt;6% in Korea and only 2% in the U.S.  </a:t>
            </a:r>
          </a:p>
          <a:p>
            <a:pPr lvl="1"/>
            <a:r>
              <a:rPr lang="en-US" dirty="0"/>
              <a:t>Explanation: the catch-up effect</a:t>
            </a:r>
          </a:p>
          <a:p>
            <a:pPr lvl="2"/>
            <a:r>
              <a:rPr lang="en-US" dirty="0"/>
              <a:t>In 1960, K/L was far smaller in Korea than </a:t>
            </a:r>
            <a:br>
              <a:rPr lang="en-US" dirty="0"/>
            </a:br>
            <a:r>
              <a:rPr lang="en-US" dirty="0"/>
              <a:t>in the U.S., hence Korea grew faster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758804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the Catch-Up Effect</a:t>
            </a:r>
          </a:p>
        </p:txBody>
      </p:sp>
      <p:sp>
        <p:nvSpPr>
          <p:cNvPr id="3" name="Content Placeholder 2"/>
          <p:cNvSpPr>
            <a:spLocks noGrp="1"/>
          </p:cNvSpPr>
          <p:nvPr>
            <p:ph idx="1"/>
          </p:nvPr>
        </p:nvSpPr>
        <p:spPr/>
        <p:txBody>
          <a:bodyPr/>
          <a:lstStyle/>
          <a:p>
            <a:r>
              <a:rPr lang="en-US" dirty="0"/>
              <a:t>Most Improved Student</a:t>
            </a:r>
          </a:p>
          <a:p>
            <a:pPr lvl="1"/>
            <a:r>
              <a:rPr lang="en-US" dirty="0"/>
              <a:t>Usually one who began the year with relatively poor.</a:t>
            </a:r>
          </a:p>
          <a:p>
            <a:r>
              <a:rPr lang="en-US" altLang="zh-CN" dirty="0"/>
              <a:t>Best Student</a:t>
            </a:r>
          </a:p>
          <a:p>
            <a:pPr lvl="1"/>
            <a:r>
              <a:rPr lang="en-US" altLang="zh-CN" dirty="0"/>
              <a:t>Students who always worked hard.</a:t>
            </a:r>
          </a:p>
          <a:p>
            <a:pPr lvl="1"/>
            <a:r>
              <a:rPr lang="en-US" altLang="zh-CN" dirty="0"/>
              <a:t>Better to be</a:t>
            </a:r>
            <a:r>
              <a:rPr lang="mr-IN" altLang="zh-CN" dirty="0"/>
              <a:t>…</a:t>
            </a:r>
            <a:endParaRPr lang="en-US" altLang="zh-CN" dirty="0"/>
          </a:p>
          <a:p>
            <a:pPr lvl="1"/>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615221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wrap="square" anchor="t"/>
          <a:lstStyle/>
          <a:p>
            <a:r>
              <a:rPr lang="en-US" altLang="en-US"/>
              <a:t>Investment from Abroad</a:t>
            </a:r>
          </a:p>
        </p:txBody>
      </p:sp>
      <p:sp>
        <p:nvSpPr>
          <p:cNvPr id="28675" name="Content Placeholder 2"/>
          <p:cNvSpPr>
            <a:spLocks noGrp="1"/>
          </p:cNvSpPr>
          <p:nvPr>
            <p:ph idx="1"/>
          </p:nvPr>
        </p:nvSpPr>
        <p:spPr>
          <a:xfrm>
            <a:off x="-53975" y="1025525"/>
            <a:ext cx="9274175" cy="5422900"/>
          </a:xfrm>
        </p:spPr>
        <p:txBody>
          <a:bodyPr/>
          <a:lstStyle/>
          <a:p>
            <a:r>
              <a:rPr lang="en-US" altLang="en-US" sz="2800" dirty="0"/>
              <a:t>Investment from abroad: Another way for a country to invest in new capital</a:t>
            </a:r>
          </a:p>
          <a:p>
            <a:pPr lvl="1"/>
            <a:r>
              <a:rPr lang="en-US" altLang="en-US" sz="2800" u="sng" dirty="0"/>
              <a:t>Foreign direct investment</a:t>
            </a:r>
            <a:r>
              <a:rPr lang="zh-CN" altLang="en-US" sz="2800" u="sng" dirty="0"/>
              <a:t>（</a:t>
            </a:r>
            <a:r>
              <a:rPr lang="en-US" altLang="zh-CN" sz="2800" u="sng" dirty="0"/>
              <a:t>FDI</a:t>
            </a:r>
            <a:r>
              <a:rPr lang="zh-CN" altLang="en-US" sz="2800" u="sng" dirty="0"/>
              <a:t>外商直接投资）</a:t>
            </a:r>
            <a:endParaRPr lang="en-US" altLang="en-US" sz="2800" u="sng" dirty="0"/>
          </a:p>
          <a:p>
            <a:pPr lvl="2"/>
            <a:r>
              <a:rPr lang="en-US" altLang="en-US" dirty="0"/>
              <a:t>Capital investment that is owned and </a:t>
            </a:r>
            <a:r>
              <a:rPr lang="en-US" altLang="en-US" dirty="0">
                <a:solidFill>
                  <a:srgbClr val="C00000"/>
                </a:solidFill>
              </a:rPr>
              <a:t>operated by a foreign entity</a:t>
            </a:r>
          </a:p>
          <a:p>
            <a:pPr lvl="2"/>
            <a:r>
              <a:rPr lang="en-US" altLang="en-US" dirty="0" err="1"/>
              <a:t>eg</a:t>
            </a:r>
            <a:r>
              <a:rPr lang="en-US" altLang="en-US" dirty="0"/>
              <a:t>. Ford build a car factory in Mexico.</a:t>
            </a:r>
          </a:p>
          <a:p>
            <a:pPr lvl="1"/>
            <a:r>
              <a:rPr lang="en-US" altLang="en-US" sz="2800" u="sng" dirty="0"/>
              <a:t>Foreign portfolio investment(</a:t>
            </a:r>
            <a:r>
              <a:rPr lang="en-US" altLang="zh-CN" sz="2800" u="sng" dirty="0"/>
              <a:t>FPI</a:t>
            </a:r>
            <a:r>
              <a:rPr lang="zh-CN" altLang="en-US" sz="2800" u="sng" dirty="0"/>
              <a:t>外国有价证券投资）</a:t>
            </a:r>
            <a:endParaRPr lang="en-US" altLang="en-US" sz="2800" u="sng" dirty="0"/>
          </a:p>
          <a:p>
            <a:pPr lvl="2"/>
            <a:r>
              <a:rPr lang="en-US" altLang="en-US" dirty="0"/>
              <a:t>Investment financed with foreign money but </a:t>
            </a:r>
            <a:r>
              <a:rPr lang="en-US" altLang="en-US" dirty="0">
                <a:solidFill>
                  <a:srgbClr val="C00000"/>
                </a:solidFill>
              </a:rPr>
              <a:t>operated by domestic residents</a:t>
            </a:r>
          </a:p>
          <a:p>
            <a:pPr lvl="2"/>
            <a:r>
              <a:rPr lang="en-US" altLang="en-US" dirty="0" err="1"/>
              <a:t>eg</a:t>
            </a:r>
            <a:r>
              <a:rPr lang="en-US" altLang="en-US" dirty="0"/>
              <a:t>. Americans buy stock in a Mexican corp.</a:t>
            </a:r>
          </a:p>
        </p:txBody>
      </p:sp>
      <p:sp>
        <p:nvSpPr>
          <p:cNvPr id="2867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E04A72-E40D-4598-A70C-5AFBFB6C88F2}" type="slidenum">
              <a:rPr lang="en-US" altLang="en-US" sz="1200" smtClean="0">
                <a:solidFill>
                  <a:srgbClr val="002060"/>
                </a:solidFill>
              </a:rPr>
              <a:pPr algn="ctr" eaLnBrk="1" hangingPunct="1"/>
              <a:t>36</a:t>
            </a:fld>
            <a:endParaRPr lang="en-US" altLang="en-US" sz="1200">
              <a:solidFill>
                <a:srgbClr val="002060"/>
              </a:solidFill>
            </a:endParaRPr>
          </a:p>
        </p:txBody>
      </p:sp>
      <p:sp>
        <p:nvSpPr>
          <p:cNvPr id="2867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27234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wrap="square" anchor="t"/>
          <a:lstStyle/>
          <a:p>
            <a:r>
              <a:rPr lang="en-US" altLang="en-US"/>
              <a:t>Investment from Abroad</a:t>
            </a:r>
          </a:p>
        </p:txBody>
      </p:sp>
      <p:sp>
        <p:nvSpPr>
          <p:cNvPr id="28675" name="Content Placeholder 2"/>
          <p:cNvSpPr>
            <a:spLocks noGrp="1"/>
          </p:cNvSpPr>
          <p:nvPr>
            <p:ph idx="1"/>
          </p:nvPr>
        </p:nvSpPr>
        <p:spPr>
          <a:xfrm>
            <a:off x="277813" y="1025525"/>
            <a:ext cx="8588375" cy="1717675"/>
          </a:xfrm>
        </p:spPr>
        <p:txBody>
          <a:bodyPr/>
          <a:lstStyle/>
          <a:p>
            <a:r>
              <a:rPr lang="en-US" altLang="en-US" dirty="0"/>
              <a:t>Ford opens its car factory in Mexico</a:t>
            </a:r>
          </a:p>
          <a:p>
            <a:r>
              <a:rPr lang="en-US" altLang="en-US" dirty="0">
                <a:solidFill>
                  <a:srgbClr val="C00000"/>
                </a:solidFill>
              </a:rPr>
              <a:t>GDP of Mexico increases more than GNP of Mexico does.</a:t>
            </a:r>
            <a:r>
              <a:rPr lang="en-US" altLang="en-US" dirty="0">
                <a:solidFill>
                  <a:schemeClr val="tx1"/>
                </a:solidFill>
              </a:rPr>
              <a:t> Why?</a:t>
            </a:r>
          </a:p>
        </p:txBody>
      </p:sp>
      <p:sp>
        <p:nvSpPr>
          <p:cNvPr id="2867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E04A72-E40D-4598-A70C-5AFBFB6C88F2}" type="slidenum">
              <a:rPr lang="en-US" altLang="en-US" sz="1200" smtClean="0">
                <a:solidFill>
                  <a:srgbClr val="002060"/>
                </a:solidFill>
              </a:rPr>
              <a:pPr algn="ctr" eaLnBrk="1" hangingPunct="1"/>
              <a:t>37</a:t>
            </a:fld>
            <a:endParaRPr lang="en-US" altLang="en-US" sz="1200">
              <a:solidFill>
                <a:srgbClr val="002060"/>
              </a:solidFill>
            </a:endParaRPr>
          </a:p>
        </p:txBody>
      </p:sp>
      <p:sp>
        <p:nvSpPr>
          <p:cNvPr id="2867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3" name="文本框 2"/>
          <p:cNvSpPr txBox="1"/>
          <p:nvPr/>
        </p:nvSpPr>
        <p:spPr>
          <a:xfrm>
            <a:off x="277813" y="2806825"/>
            <a:ext cx="8305800" cy="3336298"/>
          </a:xfrm>
          <a:prstGeom prst="rect">
            <a:avLst/>
          </a:prstGeom>
          <a:noFill/>
        </p:spPr>
        <p:txBody>
          <a:bodyPr wrap="square" rtlCol="0">
            <a:spAutoFit/>
          </a:bodyPr>
          <a:lstStyle/>
          <a:p>
            <a:pPr marL="342900" lvl="0" indent="-342900" eaLnBrk="0" fontAlgn="base" hangingPunct="0">
              <a:spcBef>
                <a:spcPct val="20000"/>
              </a:spcBef>
              <a:spcAft>
                <a:spcPct val="0"/>
              </a:spcAft>
              <a:buFontTx/>
              <a:buChar char="•"/>
            </a:pPr>
            <a:r>
              <a:rPr lang="en-US" altLang="en-US" sz="3400" kern="0" dirty="0">
                <a:solidFill>
                  <a:srgbClr val="000000"/>
                </a:solidFill>
              </a:rPr>
              <a:t>Some of the income the factory generates will go to Americans who do not live in Mexico.</a:t>
            </a:r>
          </a:p>
          <a:p>
            <a:pPr marL="342900" lvl="0" indent="-342900" eaLnBrk="0" fontAlgn="base" hangingPunct="0">
              <a:spcBef>
                <a:spcPct val="20000"/>
              </a:spcBef>
              <a:spcAft>
                <a:spcPct val="0"/>
              </a:spcAft>
              <a:buFontTx/>
              <a:buChar char="•"/>
            </a:pPr>
            <a:r>
              <a:rPr lang="en-US" altLang="en-US" sz="3400" kern="0" dirty="0">
                <a:solidFill>
                  <a:srgbClr val="000000"/>
                </a:solidFill>
              </a:rPr>
              <a:t>Mexico raises the income of Mexicans (GNP) by less than it raises the production in Mexico(GDP).</a:t>
            </a:r>
          </a:p>
        </p:txBody>
      </p:sp>
    </p:spTree>
    <p:extLst>
      <p:ext uri="{BB962C8B-B14F-4D97-AF65-F5344CB8AC3E}">
        <p14:creationId xmlns:p14="http://schemas.microsoft.com/office/powerpoint/2010/main" val="29753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wrap="square" anchor="t"/>
          <a:lstStyle/>
          <a:p>
            <a:r>
              <a:rPr lang="en-US" altLang="en-US"/>
              <a:t>Investment from Abroad</a:t>
            </a:r>
          </a:p>
        </p:txBody>
      </p:sp>
      <p:sp>
        <p:nvSpPr>
          <p:cNvPr id="29699" name="Content Placeholder 2"/>
          <p:cNvSpPr>
            <a:spLocks noGrp="1"/>
          </p:cNvSpPr>
          <p:nvPr>
            <p:ph idx="1"/>
          </p:nvPr>
        </p:nvSpPr>
        <p:spPr/>
        <p:txBody>
          <a:bodyPr/>
          <a:lstStyle/>
          <a:p>
            <a:r>
              <a:rPr lang="en-US" altLang="en-US" dirty="0"/>
              <a:t>Benefits from investment from abroad</a:t>
            </a:r>
          </a:p>
          <a:p>
            <a:pPr lvl="1"/>
            <a:r>
              <a:rPr lang="en-US" altLang="en-US" sz="3000" dirty="0"/>
              <a:t>Some benefits </a:t>
            </a:r>
            <a:r>
              <a:rPr lang="en-US" altLang="en-US" sz="3000" dirty="0">
                <a:solidFill>
                  <a:srgbClr val="C00000"/>
                </a:solidFill>
              </a:rPr>
              <a:t>flow back </a:t>
            </a:r>
            <a:r>
              <a:rPr lang="en-US" altLang="en-US" sz="3000" dirty="0"/>
              <a:t>to the foreign capital owners</a:t>
            </a:r>
          </a:p>
          <a:p>
            <a:pPr lvl="1"/>
            <a:r>
              <a:rPr lang="en-US" altLang="en-US" sz="3000" dirty="0"/>
              <a:t>Increase the economy’s </a:t>
            </a:r>
            <a:r>
              <a:rPr lang="en-US" altLang="en-US" sz="3000" dirty="0">
                <a:solidFill>
                  <a:srgbClr val="C00000"/>
                </a:solidFill>
              </a:rPr>
              <a:t>stock of capital</a:t>
            </a:r>
          </a:p>
          <a:p>
            <a:pPr lvl="1"/>
            <a:r>
              <a:rPr lang="en-US" altLang="en-US" sz="3000" dirty="0"/>
              <a:t>Higher </a:t>
            </a:r>
            <a:r>
              <a:rPr lang="en-US" altLang="en-US" sz="3000" dirty="0">
                <a:solidFill>
                  <a:srgbClr val="C00000"/>
                </a:solidFill>
              </a:rPr>
              <a:t>productivity</a:t>
            </a:r>
            <a:r>
              <a:rPr lang="en-US" altLang="en-US" sz="3000" dirty="0"/>
              <a:t> and higher </a:t>
            </a:r>
            <a:r>
              <a:rPr lang="en-US" altLang="en-US" sz="3000" dirty="0">
                <a:solidFill>
                  <a:srgbClr val="C00000"/>
                </a:solidFill>
              </a:rPr>
              <a:t>wages</a:t>
            </a:r>
          </a:p>
          <a:p>
            <a:pPr lvl="1"/>
            <a:r>
              <a:rPr lang="en-US" altLang="en-US" sz="3000" dirty="0">
                <a:solidFill>
                  <a:srgbClr val="C00000"/>
                </a:solidFill>
              </a:rPr>
              <a:t>State-of-the-art technologies</a:t>
            </a:r>
            <a:r>
              <a:rPr lang="en-US" altLang="en-US" sz="3000" dirty="0"/>
              <a:t> developed in other countries</a:t>
            </a:r>
          </a:p>
          <a:p>
            <a:pPr lvl="1"/>
            <a:r>
              <a:rPr lang="en-US" altLang="en-US" sz="3000" dirty="0"/>
              <a:t>Especially good </a:t>
            </a:r>
            <a:r>
              <a:rPr lang="en-US" altLang="en-US" sz="3000" dirty="0">
                <a:solidFill>
                  <a:srgbClr val="C00000"/>
                </a:solidFill>
              </a:rPr>
              <a:t>for poor countries </a:t>
            </a:r>
            <a:r>
              <a:rPr lang="en-US" altLang="en-US" sz="3000" dirty="0"/>
              <a:t>that cannot generate enough saving to fund </a:t>
            </a:r>
            <a:r>
              <a:rPr lang="en-US" altLang="en-US" sz="3000" dirty="0">
                <a:highlight>
                  <a:srgbClr val="FFCCFF"/>
                </a:highlight>
              </a:rPr>
              <a:t>investment projects </a:t>
            </a:r>
            <a:r>
              <a:rPr lang="en-US" altLang="en-US" sz="3000" dirty="0"/>
              <a:t>themselves (WB, IMF)</a:t>
            </a:r>
          </a:p>
          <a:p>
            <a:pPr lvl="1">
              <a:buFont typeface="Arial" charset="0"/>
              <a:buNone/>
            </a:pPr>
            <a:endParaRPr lang="en-US" altLang="en-US" dirty="0"/>
          </a:p>
          <a:p>
            <a:pPr lvl="1"/>
            <a:endParaRPr lang="en-US" altLang="en-US" dirty="0"/>
          </a:p>
        </p:txBody>
      </p:sp>
      <p:sp>
        <p:nvSpPr>
          <p:cNvPr id="2970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F4E846A-BD78-49E1-9569-766BDA01899B}" type="slidenum">
              <a:rPr lang="en-US" altLang="en-US" sz="1200" smtClean="0">
                <a:solidFill>
                  <a:srgbClr val="002060"/>
                </a:solidFill>
              </a:rPr>
              <a:pPr algn="ctr" eaLnBrk="1" hangingPunct="1"/>
              <a:t>38</a:t>
            </a:fld>
            <a:endParaRPr lang="en-US" altLang="en-US" sz="1200">
              <a:solidFill>
                <a:srgbClr val="002060"/>
              </a:solidFill>
            </a:endParaRPr>
          </a:p>
        </p:txBody>
      </p:sp>
      <p:sp>
        <p:nvSpPr>
          <p:cNvPr id="2970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0349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wrap="square" anchor="t"/>
          <a:lstStyle/>
          <a:p>
            <a:r>
              <a:rPr lang="en-US" altLang="en-US"/>
              <a:t>Education </a:t>
            </a:r>
          </a:p>
        </p:txBody>
      </p:sp>
      <p:sp>
        <p:nvSpPr>
          <p:cNvPr id="32771" name="Content Placeholder 2"/>
          <p:cNvSpPr>
            <a:spLocks noGrp="1"/>
          </p:cNvSpPr>
          <p:nvPr>
            <p:ph idx="1"/>
          </p:nvPr>
        </p:nvSpPr>
        <p:spPr>
          <a:xfrm>
            <a:off x="76200" y="1025525"/>
            <a:ext cx="9063037" cy="5422900"/>
          </a:xfrm>
        </p:spPr>
        <p:txBody>
          <a:bodyPr/>
          <a:lstStyle/>
          <a:p>
            <a:r>
              <a:rPr lang="en-US" altLang="en-US" dirty="0"/>
              <a:t>Education, investment in human capital</a:t>
            </a:r>
          </a:p>
          <a:p>
            <a:pPr lvl="1"/>
            <a:r>
              <a:rPr lang="en-US" altLang="en-US" dirty="0"/>
              <a:t>Gap between wages of educated and uneducated workers</a:t>
            </a:r>
          </a:p>
          <a:p>
            <a:pPr lvl="2"/>
            <a:r>
              <a:rPr lang="en-US" altLang="en-US" dirty="0"/>
              <a:t>In the U.S., </a:t>
            </a:r>
            <a:r>
              <a:rPr lang="en-US" altLang="en-US" dirty="0">
                <a:solidFill>
                  <a:srgbClr val="C00000"/>
                </a:solidFill>
              </a:rPr>
              <a:t>each year of schooling </a:t>
            </a:r>
            <a:r>
              <a:rPr lang="en-US" altLang="en-US" dirty="0"/>
              <a:t>raises a worker’s wage by </a:t>
            </a:r>
            <a:r>
              <a:rPr lang="en-US" altLang="en-US" dirty="0">
                <a:solidFill>
                  <a:srgbClr val="C00000"/>
                </a:solidFill>
              </a:rPr>
              <a:t>10%</a:t>
            </a:r>
            <a:r>
              <a:rPr lang="en-US" altLang="en-US" dirty="0"/>
              <a:t> </a:t>
            </a:r>
          </a:p>
          <a:p>
            <a:pPr lvl="1"/>
            <a:r>
              <a:rPr lang="en-US" altLang="en-US" dirty="0">
                <a:solidFill>
                  <a:srgbClr val="C00000"/>
                </a:solidFill>
              </a:rPr>
              <a:t>Opportunity cost</a:t>
            </a:r>
            <a:r>
              <a:rPr lang="en-US" altLang="zh-CN" dirty="0">
                <a:solidFill>
                  <a:srgbClr val="C00000"/>
                </a:solidFill>
              </a:rPr>
              <a:t>(</a:t>
            </a:r>
            <a:r>
              <a:rPr lang="zh-CN" altLang="en-US" dirty="0">
                <a:solidFill>
                  <a:srgbClr val="C00000"/>
                </a:solidFill>
              </a:rPr>
              <a:t>机会成本</a:t>
            </a:r>
            <a:r>
              <a:rPr lang="en-US" altLang="zh-CN" dirty="0">
                <a:solidFill>
                  <a:srgbClr val="C00000"/>
                </a:solidFill>
              </a:rPr>
              <a:t>):</a:t>
            </a:r>
            <a:r>
              <a:rPr lang="en-US" altLang="en-US" dirty="0"/>
              <a:t> wages forgone</a:t>
            </a:r>
          </a:p>
          <a:p>
            <a:pPr lvl="2"/>
            <a:r>
              <a:rPr lang="en-US" altLang="en-US" dirty="0"/>
              <a:t>Spending a year in school requires sacrificing </a:t>
            </a:r>
            <a:br>
              <a:rPr lang="en-US" altLang="en-US" dirty="0"/>
            </a:br>
            <a:r>
              <a:rPr lang="en-US" altLang="en-US" dirty="0"/>
              <a:t>a year’s wages now to have higher wages later</a:t>
            </a:r>
            <a:r>
              <a:rPr lang="en-GB" altLang="en-US" dirty="0"/>
              <a:t>. Many child labours have to work.</a:t>
            </a:r>
            <a:endParaRPr lang="en-US" altLang="en-US" dirty="0"/>
          </a:p>
          <a:p>
            <a:r>
              <a:rPr lang="en-US" altLang="en-US" sz="2800" dirty="0"/>
              <a:t>Human capital conveys </a:t>
            </a:r>
            <a:r>
              <a:rPr lang="en-US" altLang="en-US" sz="2800" dirty="0">
                <a:solidFill>
                  <a:srgbClr val="C00000"/>
                </a:solidFill>
              </a:rPr>
              <a:t>positive externalities</a:t>
            </a:r>
            <a:r>
              <a:rPr lang="zh-CN" altLang="en-US" sz="2800" dirty="0">
                <a:solidFill>
                  <a:srgbClr val="C00000"/>
                </a:solidFill>
              </a:rPr>
              <a:t>正外部性</a:t>
            </a:r>
            <a:r>
              <a:rPr lang="en-US" altLang="en-US" dirty="0"/>
              <a:t>.</a:t>
            </a:r>
          </a:p>
        </p:txBody>
      </p:sp>
      <p:sp>
        <p:nvSpPr>
          <p:cNvPr id="3277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6B2ED43-5336-4CE6-B283-47100E070AED}" type="slidenum">
              <a:rPr lang="en-US" altLang="en-US" sz="1200" smtClean="0">
                <a:solidFill>
                  <a:srgbClr val="002060"/>
                </a:solidFill>
              </a:rPr>
              <a:pPr algn="ctr" eaLnBrk="1" hangingPunct="1"/>
              <a:t>39</a:t>
            </a:fld>
            <a:endParaRPr lang="en-US" altLang="en-US" sz="1200">
              <a:solidFill>
                <a:srgbClr val="002060"/>
              </a:solidFill>
            </a:endParaRPr>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93568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Mexico, a middle income country</a:t>
            </a:r>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4</a:t>
            </a:fld>
            <a:endParaRPr lang="en-US" dirty="0"/>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04800" y="1905000"/>
            <a:ext cx="8534400" cy="4648200"/>
          </a:xfrm>
        </p:spPr>
        <p:txBody>
          <a:bodyPr/>
          <a:lstStyle/>
          <a:p>
            <a:pPr marL="0" indent="0">
              <a:buNone/>
            </a:pPr>
            <a:endParaRPr lang="en-US" sz="2800" dirty="0">
              <a:solidFill>
                <a:schemeClr val="accent6">
                  <a:lumMod val="50000"/>
                </a:schemeClr>
              </a:solidFill>
            </a:endParaRPr>
          </a:p>
          <a:p>
            <a:pPr marL="0" indent="0">
              <a:buNone/>
            </a:pPr>
            <a:r>
              <a:rPr lang="en-US" sz="2800" dirty="0">
                <a:solidFill>
                  <a:schemeClr val="accent6">
                    <a:lumMod val="50000"/>
                  </a:schemeClr>
                </a:solidFill>
              </a:rPr>
              <a:t>GDP per capita </a:t>
            </a:r>
          </a:p>
          <a:p>
            <a:pPr marL="0" indent="0">
              <a:buNone/>
            </a:pPr>
            <a:r>
              <a:rPr lang="en-US" sz="2800" dirty="0">
                <a:solidFill>
                  <a:schemeClr val="accent6">
                    <a:lumMod val="50000"/>
                  </a:schemeClr>
                </a:solidFill>
              </a:rPr>
              <a:t>= $16,640</a:t>
            </a:r>
          </a:p>
          <a:p>
            <a:pPr marL="0" indent="0">
              <a:buNone/>
            </a:pPr>
            <a:r>
              <a:rPr lang="en-US" sz="2800" dirty="0">
                <a:solidFill>
                  <a:schemeClr val="accent6">
                    <a:lumMod val="50000"/>
                  </a:schemeClr>
                </a:solidFill>
              </a:rPr>
              <a:t>Child mortality </a:t>
            </a:r>
          </a:p>
          <a:p>
            <a:pPr marL="0" indent="0">
              <a:buNone/>
            </a:pPr>
            <a:r>
              <a:rPr lang="en-US" sz="2800" dirty="0">
                <a:solidFill>
                  <a:schemeClr val="accent6">
                    <a:lumMod val="50000"/>
                  </a:schemeClr>
                </a:solidFill>
              </a:rPr>
              <a:t>rate = 1.3%</a:t>
            </a:r>
          </a:p>
          <a:p>
            <a:pPr marL="0" indent="0">
              <a:buNone/>
            </a:pPr>
            <a:r>
              <a:rPr lang="en-US" sz="2800" dirty="0">
                <a:solidFill>
                  <a:schemeClr val="accent6">
                    <a:lumMod val="50000"/>
                  </a:schemeClr>
                </a:solidFill>
              </a:rPr>
              <a:t>Access to </a:t>
            </a:r>
          </a:p>
          <a:p>
            <a:pPr marL="0" indent="0">
              <a:buNone/>
            </a:pPr>
            <a:r>
              <a:rPr lang="en-US" sz="2800" dirty="0">
                <a:solidFill>
                  <a:schemeClr val="accent6">
                    <a:lumMod val="50000"/>
                  </a:schemeClr>
                </a:solidFill>
              </a:rPr>
              <a:t>modern sanitation </a:t>
            </a:r>
          </a:p>
          <a:p>
            <a:pPr marL="0" indent="0">
              <a:buNone/>
            </a:pPr>
            <a:r>
              <a:rPr lang="en-US" sz="2800" dirty="0">
                <a:solidFill>
                  <a:schemeClr val="accent6">
                    <a:lumMod val="50000"/>
                  </a:schemeClr>
                </a:solidFill>
              </a:rPr>
              <a:t>facilities = 85%</a:t>
            </a:r>
          </a:p>
          <a:p>
            <a:pPr marL="0" indent="0">
              <a:buNone/>
            </a:pPr>
            <a:r>
              <a:rPr lang="en-US" sz="2800" dirty="0">
                <a:solidFill>
                  <a:schemeClr val="accent6">
                    <a:lumMod val="50000"/>
                  </a:schemeClr>
                </a:solidFill>
              </a:rPr>
              <a:t>Educational attainment =30%</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52600"/>
            <a:ext cx="5867400" cy="429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57035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wrap="square" anchor="t"/>
          <a:lstStyle/>
          <a:p>
            <a:r>
              <a:rPr lang="en-US" altLang="en-US"/>
              <a:t>Education </a:t>
            </a:r>
          </a:p>
        </p:txBody>
      </p:sp>
      <p:sp>
        <p:nvSpPr>
          <p:cNvPr id="32771" name="Content Placeholder 2"/>
          <p:cNvSpPr>
            <a:spLocks noGrp="1"/>
          </p:cNvSpPr>
          <p:nvPr>
            <p:ph idx="1"/>
          </p:nvPr>
        </p:nvSpPr>
        <p:spPr/>
        <p:txBody>
          <a:bodyPr/>
          <a:lstStyle/>
          <a:p>
            <a:r>
              <a:rPr lang="en-US" altLang="en-US" dirty="0"/>
              <a:t>Problem for poor countries: </a:t>
            </a:r>
            <a:r>
              <a:rPr lang="en-US" altLang="en-US" dirty="0">
                <a:solidFill>
                  <a:srgbClr val="C00000"/>
                </a:solidFill>
              </a:rPr>
              <a:t>Brain drain</a:t>
            </a:r>
            <a:br>
              <a:rPr lang="en-US" altLang="en-US" dirty="0">
                <a:solidFill>
                  <a:srgbClr val="C00000"/>
                </a:solidFill>
              </a:rPr>
            </a:br>
            <a:r>
              <a:rPr lang="en-US" altLang="en-US" dirty="0">
                <a:solidFill>
                  <a:srgbClr val="C00000"/>
                </a:solidFill>
              </a:rPr>
              <a:t>(</a:t>
            </a:r>
            <a:r>
              <a:rPr lang="zh-CN" altLang="en-US" dirty="0">
                <a:solidFill>
                  <a:srgbClr val="C00000"/>
                </a:solidFill>
              </a:rPr>
              <a:t>人才外流）</a:t>
            </a:r>
            <a:endParaRPr lang="en-US" altLang="en-US" dirty="0">
              <a:solidFill>
                <a:srgbClr val="C00000"/>
              </a:solidFill>
            </a:endParaRPr>
          </a:p>
          <a:p>
            <a:pPr lvl="1"/>
            <a:r>
              <a:rPr lang="en-US" altLang="en-US" dirty="0"/>
              <a:t>The emigration of many of the most highly </a:t>
            </a:r>
            <a:r>
              <a:rPr lang="en-US" altLang="en-US" dirty="0">
                <a:solidFill>
                  <a:srgbClr val="C00000"/>
                </a:solidFill>
              </a:rPr>
              <a:t>educated workers to rich countries</a:t>
            </a:r>
          </a:p>
          <a:p>
            <a:pPr lvl="1"/>
            <a:r>
              <a:rPr lang="en-US" altLang="en-US" dirty="0"/>
              <a:t>Policy makers have a dilemma:</a:t>
            </a:r>
          </a:p>
          <a:p>
            <a:pPr lvl="2"/>
            <a:r>
              <a:rPr lang="en-US" altLang="en-US" dirty="0"/>
              <a:t>It’s natural to s</a:t>
            </a:r>
            <a:r>
              <a:rPr lang="en-GB" altLang="en-US" dirty="0"/>
              <a:t>end the best students to the best systems of higher education, like US, UK</a:t>
            </a:r>
          </a:p>
          <a:p>
            <a:pPr lvl="2"/>
            <a:r>
              <a:rPr lang="en-GB" altLang="en-US" dirty="0"/>
              <a:t>However, those students may choose not to return home, this brain drain will reduce the stock of human capital even further.</a:t>
            </a:r>
            <a:endParaRPr lang="en-US" altLang="en-US" dirty="0"/>
          </a:p>
        </p:txBody>
      </p:sp>
      <p:sp>
        <p:nvSpPr>
          <p:cNvPr id="3277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6B2ED43-5336-4CE6-B283-47100E070AED}" type="slidenum">
              <a:rPr lang="en-US" altLang="en-US" sz="1200" smtClean="0">
                <a:solidFill>
                  <a:srgbClr val="002060"/>
                </a:solidFill>
              </a:rPr>
              <a:pPr algn="ctr" eaLnBrk="1" hangingPunct="1"/>
              <a:t>40</a:t>
            </a:fld>
            <a:endParaRPr lang="en-US" altLang="en-US" sz="1200">
              <a:solidFill>
                <a:srgbClr val="002060"/>
              </a:solidFill>
            </a:endParaRPr>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040706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Health and Nutrition</a:t>
            </a:r>
            <a:endParaRPr lang="en-US" dirty="0"/>
          </a:p>
        </p:txBody>
      </p:sp>
      <p:sp>
        <p:nvSpPr>
          <p:cNvPr id="3" name="Content Placeholder 2"/>
          <p:cNvSpPr>
            <a:spLocks noGrp="1"/>
          </p:cNvSpPr>
          <p:nvPr>
            <p:ph idx="1"/>
          </p:nvPr>
        </p:nvSpPr>
        <p:spPr/>
        <p:txBody>
          <a:bodyPr/>
          <a:lstStyle/>
          <a:p>
            <a:r>
              <a:rPr lang="en-US" sz="3200" dirty="0"/>
              <a:t>Health care expenditure</a:t>
            </a:r>
            <a:r>
              <a:rPr lang="en-US" dirty="0"/>
              <a:t> </a:t>
            </a:r>
          </a:p>
          <a:p>
            <a:pPr lvl="1"/>
            <a:r>
              <a:rPr lang="en-US" sz="2800" dirty="0"/>
              <a:t>Is a type of investment in human capital: </a:t>
            </a:r>
            <a:r>
              <a:rPr lang="en-US" sz="2800" dirty="0">
                <a:solidFill>
                  <a:srgbClr val="C00000"/>
                </a:solidFill>
              </a:rPr>
              <a:t>healthier workers are more productive</a:t>
            </a:r>
          </a:p>
          <a:p>
            <a:r>
              <a:rPr lang="en-US" sz="2800" dirty="0"/>
              <a:t>In countries with significant malnourishment, raising workers’ caloric intake raises productivity:</a:t>
            </a:r>
          </a:p>
          <a:p>
            <a:pPr lvl="1"/>
            <a:r>
              <a:rPr lang="en-US" sz="2800" dirty="0"/>
              <a:t>1962–1995, caloric consumption rose 44% in S. Korea, and economic growth was spectacular.</a:t>
            </a:r>
          </a:p>
          <a:p>
            <a:pPr lvl="1"/>
            <a:r>
              <a:rPr lang="en-US" sz="2800" dirty="0"/>
              <a:t>Nobel winner Robert </a:t>
            </a:r>
            <a:r>
              <a:rPr lang="en-US" sz="2800" dirty="0" err="1"/>
              <a:t>Fogel</a:t>
            </a:r>
            <a:r>
              <a:rPr lang="en-US" sz="2800" dirty="0"/>
              <a:t>: 30% of Great Britain’s growth from 1790–1980 was due to improved nutrition</a:t>
            </a:r>
          </a:p>
          <a:p>
            <a:pPr lvl="1"/>
            <a:r>
              <a:rPr lang="en-US" sz="2800" dirty="0"/>
              <a:t>Height is an indicator of productivity.</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41</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20757062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wrap="square" anchor="t"/>
          <a:lstStyle/>
          <a:p>
            <a:r>
              <a:rPr lang="en-US" altLang="en-US"/>
              <a:t>Health and Nutrition</a:t>
            </a:r>
          </a:p>
        </p:txBody>
      </p:sp>
      <p:sp>
        <p:nvSpPr>
          <p:cNvPr id="35843" name="Content Placeholder 2"/>
          <p:cNvSpPr>
            <a:spLocks noGrp="1"/>
          </p:cNvSpPr>
          <p:nvPr>
            <p:ph idx="1"/>
          </p:nvPr>
        </p:nvSpPr>
        <p:spPr/>
        <p:txBody>
          <a:bodyPr/>
          <a:lstStyle/>
          <a:p>
            <a:r>
              <a:rPr lang="en-US" altLang="en-US" sz="3200" dirty="0">
                <a:solidFill>
                  <a:srgbClr val="C00000"/>
                </a:solidFill>
              </a:rPr>
              <a:t>Vicious</a:t>
            </a:r>
            <a:r>
              <a:rPr lang="en-US" altLang="en-US" sz="3200" dirty="0"/>
              <a:t> circle in poor countries</a:t>
            </a:r>
          </a:p>
          <a:p>
            <a:pPr lvl="1"/>
            <a:r>
              <a:rPr lang="en-US" altLang="en-US" sz="2800" dirty="0"/>
              <a:t>Populations are not healthy </a:t>
            </a:r>
            <a:r>
              <a:rPr lang="en-US" altLang="en-US" sz="2800" dirty="0">
                <a:sym typeface="Wingdings"/>
              </a:rPr>
              <a:t></a:t>
            </a:r>
            <a:r>
              <a:rPr lang="en-US" altLang="en-US" sz="2800" dirty="0"/>
              <a:t> Poor countries are poor</a:t>
            </a:r>
            <a:r>
              <a:rPr lang="en-US" altLang="en-US" sz="2800" dirty="0">
                <a:sym typeface="Wingdings"/>
              </a:rPr>
              <a:t> </a:t>
            </a:r>
            <a:r>
              <a:rPr lang="en-US" altLang="en-US" sz="2800" dirty="0"/>
              <a:t>they are poor and cannot afford better healthcare and nutrition </a:t>
            </a:r>
            <a:r>
              <a:rPr lang="en-US" altLang="en-US" sz="2800" dirty="0">
                <a:sym typeface="Wingdings"/>
              </a:rPr>
              <a:t> </a:t>
            </a:r>
            <a:r>
              <a:rPr lang="en-US" altLang="en-US" sz="2800" dirty="0"/>
              <a:t>Populations are not healthy</a:t>
            </a:r>
          </a:p>
          <a:p>
            <a:pPr marL="342900" lvl="1" indent="-342900">
              <a:buChar char="•"/>
            </a:pPr>
            <a:r>
              <a:rPr lang="en-US" altLang="en-US" dirty="0">
                <a:solidFill>
                  <a:srgbClr val="C00000"/>
                </a:solidFill>
                <a:ea typeface="+mn-ea"/>
                <a:cs typeface="+mn-cs"/>
              </a:rPr>
              <a:t>Virtuous </a:t>
            </a:r>
            <a:r>
              <a:rPr lang="en-US" altLang="en-US" dirty="0">
                <a:solidFill>
                  <a:srgbClr val="005EA4"/>
                </a:solidFill>
                <a:ea typeface="+mn-ea"/>
                <a:cs typeface="+mn-cs"/>
              </a:rPr>
              <a:t>circle in rich countries</a:t>
            </a:r>
          </a:p>
          <a:p>
            <a:pPr lvl="1"/>
            <a:r>
              <a:rPr lang="en-US" altLang="en-US" sz="2800" dirty="0"/>
              <a:t>Policies that lead to </a:t>
            </a:r>
            <a:r>
              <a:rPr lang="en-US" altLang="en-US" sz="2800" dirty="0">
                <a:solidFill>
                  <a:srgbClr val="C00000"/>
                </a:solidFill>
              </a:rPr>
              <a:t>more rapid economic growth</a:t>
            </a:r>
            <a:r>
              <a:rPr lang="en-US" altLang="en-US" sz="2800" dirty="0"/>
              <a:t> would naturally </a:t>
            </a:r>
            <a:r>
              <a:rPr lang="en-US" altLang="en-US" sz="2800" dirty="0">
                <a:solidFill>
                  <a:srgbClr val="C00000"/>
                </a:solidFill>
              </a:rPr>
              <a:t>improve health outcomes</a:t>
            </a:r>
            <a:r>
              <a:rPr lang="en-US" altLang="en-US" sz="2800" dirty="0"/>
              <a:t>, which </a:t>
            </a:r>
            <a:r>
              <a:rPr lang="en-US" altLang="en-US" sz="2800" dirty="0">
                <a:solidFill>
                  <a:srgbClr val="C00000"/>
                </a:solidFill>
              </a:rPr>
              <a:t>in turn </a:t>
            </a:r>
            <a:r>
              <a:rPr lang="en-US" altLang="en-US" sz="2800" dirty="0"/>
              <a:t>would further promote economic growth</a:t>
            </a:r>
          </a:p>
        </p:txBody>
      </p:sp>
      <p:sp>
        <p:nvSpPr>
          <p:cNvPr id="358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D4F9BC55-A9CF-4DBA-9472-9338B148F028}" type="slidenum">
              <a:rPr lang="en-US" altLang="en-US" sz="1200" smtClean="0">
                <a:solidFill>
                  <a:srgbClr val="002060"/>
                </a:solidFill>
              </a:rPr>
              <a:pPr algn="ctr" eaLnBrk="1" hangingPunct="1"/>
              <a:t>42</a:t>
            </a:fld>
            <a:endParaRPr lang="en-US" altLang="en-US" sz="1200">
              <a:solidFill>
                <a:srgbClr val="002060"/>
              </a:solidFill>
            </a:endParaRPr>
          </a:p>
        </p:txBody>
      </p:sp>
      <p:sp>
        <p:nvSpPr>
          <p:cNvPr id="358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6552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wrap="square" anchor="t"/>
          <a:lstStyle/>
          <a:p>
            <a:r>
              <a:rPr lang="en-US" altLang="en-US" sz="3600" dirty="0"/>
              <a:t>Property Rights and Political Stability</a:t>
            </a:r>
          </a:p>
        </p:txBody>
      </p:sp>
      <p:sp>
        <p:nvSpPr>
          <p:cNvPr id="37891" name="Content Placeholder 2"/>
          <p:cNvSpPr>
            <a:spLocks noGrp="1"/>
          </p:cNvSpPr>
          <p:nvPr>
            <p:ph idx="1"/>
          </p:nvPr>
        </p:nvSpPr>
        <p:spPr/>
        <p:txBody>
          <a:bodyPr/>
          <a:lstStyle/>
          <a:p>
            <a:pPr marL="0" indent="0">
              <a:buNone/>
            </a:pPr>
            <a:r>
              <a:rPr lang="en-US" altLang="en-US" dirty="0">
                <a:solidFill>
                  <a:srgbClr val="C00000"/>
                </a:solidFill>
              </a:rPr>
              <a:t>Markets are usually a good way to organize economic activity</a:t>
            </a:r>
          </a:p>
          <a:p>
            <a:r>
              <a:rPr lang="en-US" altLang="en-US" dirty="0"/>
              <a:t>To foster economic growth</a:t>
            </a:r>
          </a:p>
          <a:p>
            <a:pPr lvl="1"/>
            <a:r>
              <a:rPr lang="en-US" altLang="en-US" sz="2800" dirty="0"/>
              <a:t>Protect </a:t>
            </a:r>
            <a:r>
              <a:rPr lang="en-US" altLang="en-US" sz="2800" dirty="0">
                <a:solidFill>
                  <a:srgbClr val="C00000"/>
                </a:solidFill>
              </a:rPr>
              <a:t>property rights </a:t>
            </a:r>
            <a:r>
              <a:rPr lang="en-US" altLang="en-US" sz="2800" dirty="0"/>
              <a:t>(the ability of people to exercise authority over the resources they own)</a:t>
            </a:r>
          </a:p>
          <a:p>
            <a:pPr lvl="2"/>
            <a:r>
              <a:rPr lang="en-US" altLang="en-US" dirty="0"/>
              <a:t>Courts – enforce property rights</a:t>
            </a:r>
          </a:p>
          <a:p>
            <a:pPr lvl="1"/>
            <a:r>
              <a:rPr lang="en-US" altLang="en-US" sz="2800" dirty="0"/>
              <a:t>Promote political stability</a:t>
            </a:r>
          </a:p>
          <a:p>
            <a:r>
              <a:rPr lang="en-US" altLang="en-US" dirty="0"/>
              <a:t>Property rights: </a:t>
            </a:r>
          </a:p>
          <a:p>
            <a:pPr lvl="1"/>
            <a:r>
              <a:rPr lang="en-US" altLang="en-US" dirty="0">
                <a:solidFill>
                  <a:srgbClr val="C00000"/>
                </a:solidFill>
              </a:rPr>
              <a:t>Prerequisite for the price system to work</a:t>
            </a:r>
          </a:p>
          <a:p>
            <a:pPr lvl="2"/>
            <a:endParaRPr lang="en-US" altLang="en-US" dirty="0"/>
          </a:p>
        </p:txBody>
      </p:sp>
      <p:sp>
        <p:nvSpPr>
          <p:cNvPr id="3789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DBE566D-EFD6-4C13-A247-C51D062CAB6D}" type="slidenum">
              <a:rPr lang="en-US" altLang="en-US" sz="1200" smtClean="0">
                <a:solidFill>
                  <a:srgbClr val="002060"/>
                </a:solidFill>
              </a:rPr>
              <a:pPr algn="ctr" eaLnBrk="1" hangingPunct="1"/>
              <a:t>43</a:t>
            </a:fld>
            <a:endParaRPr lang="en-US" altLang="en-US" sz="1200">
              <a:solidFill>
                <a:srgbClr val="002060"/>
              </a:solidFill>
            </a:endParaRPr>
          </a:p>
        </p:txBody>
      </p:sp>
      <p:sp>
        <p:nvSpPr>
          <p:cNvPr id="378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84885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wrap="square" anchor="t"/>
          <a:lstStyle/>
          <a:p>
            <a:r>
              <a:rPr lang="en-US" altLang="en-US" sz="3600" dirty="0"/>
              <a:t>Property Rights and Political Stability</a:t>
            </a:r>
          </a:p>
        </p:txBody>
      </p:sp>
      <p:sp>
        <p:nvSpPr>
          <p:cNvPr id="38915" name="Content Placeholder 2"/>
          <p:cNvSpPr>
            <a:spLocks noGrp="1"/>
          </p:cNvSpPr>
          <p:nvPr>
            <p:ph idx="1"/>
          </p:nvPr>
        </p:nvSpPr>
        <p:spPr/>
        <p:txBody>
          <a:bodyPr/>
          <a:lstStyle/>
          <a:p>
            <a:r>
              <a:rPr lang="en-US" altLang="en-US" dirty="0"/>
              <a:t>Lack of property rights, a major problem</a:t>
            </a:r>
          </a:p>
          <a:p>
            <a:pPr lvl="1"/>
            <a:r>
              <a:rPr lang="en-US" altLang="en-US" dirty="0"/>
              <a:t>Contracts are hard to enforce</a:t>
            </a:r>
          </a:p>
          <a:p>
            <a:pPr lvl="1"/>
            <a:r>
              <a:rPr lang="en-US" altLang="en-US" dirty="0"/>
              <a:t>Fraud, corruption often goes unpunished</a:t>
            </a:r>
          </a:p>
          <a:p>
            <a:pPr lvl="2"/>
            <a:r>
              <a:rPr lang="en-US" altLang="en-US" dirty="0"/>
              <a:t>Firms must bribe government officials for permits</a:t>
            </a:r>
          </a:p>
          <a:p>
            <a:r>
              <a:rPr lang="en-US" altLang="en-US" dirty="0"/>
              <a:t>Political instability </a:t>
            </a:r>
            <a:br>
              <a:rPr lang="en-US" altLang="en-US" dirty="0"/>
            </a:br>
            <a:r>
              <a:rPr lang="en-US" altLang="en-US" dirty="0"/>
              <a:t>(e.g., frequent coups</a:t>
            </a:r>
            <a:r>
              <a:rPr lang="zh-CN" altLang="en-US" dirty="0"/>
              <a:t>政变</a:t>
            </a:r>
            <a:r>
              <a:rPr lang="en-US" altLang="en-US" dirty="0"/>
              <a:t>) </a:t>
            </a:r>
          </a:p>
          <a:p>
            <a:pPr lvl="1"/>
            <a:r>
              <a:rPr lang="en-US" altLang="en-US" dirty="0"/>
              <a:t>Creates </a:t>
            </a:r>
            <a:r>
              <a:rPr lang="en-US" altLang="en-US" dirty="0">
                <a:solidFill>
                  <a:srgbClr val="C00000"/>
                </a:solidFill>
              </a:rPr>
              <a:t>uncertainty</a:t>
            </a:r>
            <a:r>
              <a:rPr lang="en-US" altLang="en-US" dirty="0"/>
              <a:t> over whether property rights will be protected in the future</a:t>
            </a:r>
          </a:p>
        </p:txBody>
      </p:sp>
      <p:sp>
        <p:nvSpPr>
          <p:cNvPr id="3891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DB76BA8-13FF-4032-A7C8-6C310ED603C4}" type="slidenum">
              <a:rPr lang="en-US" altLang="en-US" sz="1200" smtClean="0">
                <a:solidFill>
                  <a:srgbClr val="002060"/>
                </a:solidFill>
              </a:rPr>
              <a:pPr algn="ctr" eaLnBrk="1" hangingPunct="1"/>
              <a:t>44</a:t>
            </a:fld>
            <a:endParaRPr lang="en-US" altLang="en-US" sz="1200">
              <a:solidFill>
                <a:srgbClr val="002060"/>
              </a:solidFill>
            </a:endParaRPr>
          </a:p>
        </p:txBody>
      </p:sp>
      <p:sp>
        <p:nvSpPr>
          <p:cNvPr id="389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6110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wrap="square" anchor="t"/>
          <a:lstStyle/>
          <a:p>
            <a:r>
              <a:rPr lang="en-US" altLang="en-US" sz="3600" dirty="0"/>
              <a:t>Property Rights and Political Stability</a:t>
            </a:r>
          </a:p>
        </p:txBody>
      </p:sp>
      <p:sp>
        <p:nvSpPr>
          <p:cNvPr id="39939" name="Content Placeholder 2"/>
          <p:cNvSpPr>
            <a:spLocks noGrp="1"/>
          </p:cNvSpPr>
          <p:nvPr>
            <p:ph idx="1"/>
          </p:nvPr>
        </p:nvSpPr>
        <p:spPr/>
        <p:txBody>
          <a:bodyPr/>
          <a:lstStyle/>
          <a:p>
            <a:pPr eaLnBrk="1" hangingPunct="1"/>
            <a:r>
              <a:rPr lang="en-US" sz="3200" dirty="0"/>
              <a:t>When people fear their capital may be stolen by criminals/confiscated</a:t>
            </a:r>
            <a:r>
              <a:rPr lang="zh-CN" altLang="en-US" sz="3200" dirty="0"/>
              <a:t>没收</a:t>
            </a:r>
            <a:r>
              <a:rPr lang="en-US" sz="3200" dirty="0"/>
              <a:t> by a corrupt government</a:t>
            </a:r>
          </a:p>
          <a:p>
            <a:pPr lvl="1" eaLnBrk="1" hangingPunct="1"/>
            <a:r>
              <a:rPr lang="en-US" sz="2800" dirty="0">
                <a:solidFill>
                  <a:srgbClr val="C00000"/>
                </a:solidFill>
              </a:rPr>
              <a:t>Less investment</a:t>
            </a:r>
            <a:r>
              <a:rPr lang="en-US" sz="2800" dirty="0"/>
              <a:t>, including from abroad, and the economy functions less efficiently</a:t>
            </a:r>
          </a:p>
          <a:p>
            <a:pPr lvl="1" eaLnBrk="1" hangingPunct="1"/>
            <a:r>
              <a:rPr lang="en-US" sz="2800" dirty="0"/>
              <a:t>Result:  lower living standards</a:t>
            </a:r>
          </a:p>
          <a:p>
            <a:pPr eaLnBrk="1" hangingPunct="1"/>
            <a:r>
              <a:rPr lang="en-US" sz="3200" dirty="0"/>
              <a:t>Economic stability, efficiency, and healthy growth </a:t>
            </a:r>
          </a:p>
          <a:p>
            <a:pPr lvl="1" eaLnBrk="1" hangingPunct="1"/>
            <a:r>
              <a:rPr lang="en-US" sz="2800" dirty="0"/>
              <a:t>Require law enforcement, effective courts, a stable constitution, honest government officials</a:t>
            </a:r>
          </a:p>
          <a:p>
            <a:endParaRPr lang="en-US" altLang="en-US" dirty="0"/>
          </a:p>
        </p:txBody>
      </p:sp>
      <p:sp>
        <p:nvSpPr>
          <p:cNvPr id="3994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6D88E58-62D0-4FBD-AAD2-4005FF6E1813}" type="slidenum">
              <a:rPr lang="en-US" altLang="en-US" sz="1200" smtClean="0">
                <a:solidFill>
                  <a:srgbClr val="002060"/>
                </a:solidFill>
              </a:rPr>
              <a:pPr algn="ctr" eaLnBrk="1" hangingPunct="1"/>
              <a:t>45</a:t>
            </a:fld>
            <a:endParaRPr lang="en-US" altLang="en-US" sz="1200">
              <a:solidFill>
                <a:srgbClr val="002060"/>
              </a:solidFill>
            </a:endParaRPr>
          </a:p>
        </p:txBody>
      </p:sp>
      <p:sp>
        <p:nvSpPr>
          <p:cNvPr id="3994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597358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wrap="square" anchor="t"/>
          <a:lstStyle/>
          <a:p>
            <a:r>
              <a:rPr lang="en-US" altLang="en-US"/>
              <a:t>Free Trade</a:t>
            </a:r>
          </a:p>
        </p:txBody>
      </p:sp>
      <p:sp>
        <p:nvSpPr>
          <p:cNvPr id="40963" name="Content Placeholder 2"/>
          <p:cNvSpPr>
            <a:spLocks noGrp="1"/>
          </p:cNvSpPr>
          <p:nvPr>
            <p:ph idx="1"/>
          </p:nvPr>
        </p:nvSpPr>
        <p:spPr/>
        <p:txBody>
          <a:bodyPr/>
          <a:lstStyle/>
          <a:p>
            <a:pPr marL="0" indent="0">
              <a:buNone/>
            </a:pPr>
            <a:r>
              <a:rPr lang="en-US" altLang="en-US" dirty="0">
                <a:solidFill>
                  <a:srgbClr val="C00000"/>
                </a:solidFill>
              </a:rPr>
              <a:t>Trade can make everyone better off</a:t>
            </a:r>
          </a:p>
          <a:p>
            <a:r>
              <a:rPr lang="en-US" altLang="en-US" dirty="0"/>
              <a:t>Inward-oriented policies </a:t>
            </a:r>
          </a:p>
          <a:p>
            <a:pPr lvl="1"/>
            <a:r>
              <a:rPr lang="en-US" altLang="en-US" sz="3000" dirty="0"/>
              <a:t>i.e. tariffs, limits on investment from abroad</a:t>
            </a:r>
          </a:p>
          <a:p>
            <a:pPr lvl="1"/>
            <a:r>
              <a:rPr lang="en-US" altLang="en-US" sz="3000" dirty="0"/>
              <a:t>Aim to raise living standards by avoiding interaction with other countries  </a:t>
            </a:r>
          </a:p>
          <a:p>
            <a:r>
              <a:rPr lang="en-US" altLang="en-US" dirty="0"/>
              <a:t>Outward-oriented policies</a:t>
            </a:r>
          </a:p>
          <a:p>
            <a:pPr lvl="1"/>
            <a:r>
              <a:rPr lang="en-US" altLang="en-US" sz="3000" dirty="0"/>
              <a:t>i.e. elimination of restrictions on trade or foreign investment</a:t>
            </a:r>
          </a:p>
          <a:p>
            <a:pPr lvl="1"/>
            <a:r>
              <a:rPr lang="en-US" altLang="en-US" sz="3000" dirty="0"/>
              <a:t>Promote integration with the world economy</a:t>
            </a:r>
          </a:p>
        </p:txBody>
      </p:sp>
      <p:sp>
        <p:nvSpPr>
          <p:cNvPr id="409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047924E-410B-4FA7-B35A-12EE7D99EFE3}" type="slidenum">
              <a:rPr lang="en-US" altLang="en-US" sz="1200" smtClean="0">
                <a:solidFill>
                  <a:srgbClr val="002060"/>
                </a:solidFill>
              </a:rPr>
              <a:pPr algn="ctr" eaLnBrk="1" hangingPunct="1"/>
              <a:t>46</a:t>
            </a:fld>
            <a:endParaRPr lang="en-US" altLang="en-US" sz="1200">
              <a:solidFill>
                <a:srgbClr val="002060"/>
              </a:solidFill>
            </a:endParaRP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738044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wrap="square" anchor="t"/>
          <a:lstStyle/>
          <a:p>
            <a:r>
              <a:rPr lang="en-US" altLang="en-US"/>
              <a:t>Free Trade</a:t>
            </a:r>
          </a:p>
        </p:txBody>
      </p:sp>
      <p:sp>
        <p:nvSpPr>
          <p:cNvPr id="40963" name="Content Placeholder 2"/>
          <p:cNvSpPr>
            <a:spLocks noGrp="1"/>
          </p:cNvSpPr>
          <p:nvPr>
            <p:ph idx="1"/>
          </p:nvPr>
        </p:nvSpPr>
        <p:spPr/>
        <p:txBody>
          <a:bodyPr/>
          <a:lstStyle/>
          <a:p>
            <a:r>
              <a:rPr lang="en-US" altLang="en-US" sz="3200" dirty="0"/>
              <a:t>Trade has similar effects as discovering new technologies</a:t>
            </a:r>
          </a:p>
          <a:p>
            <a:pPr lvl="1"/>
            <a:r>
              <a:rPr lang="en-US" altLang="en-US" sz="2800" dirty="0"/>
              <a:t>Improves productivity and living standards</a:t>
            </a:r>
          </a:p>
          <a:p>
            <a:r>
              <a:rPr lang="en-US" altLang="en-US" sz="3200" dirty="0"/>
              <a:t>Countries with inward-oriented policies </a:t>
            </a:r>
          </a:p>
          <a:p>
            <a:pPr lvl="1"/>
            <a:r>
              <a:rPr lang="en-US" altLang="en-US" sz="2800" dirty="0"/>
              <a:t>Have generally failed to create growth.</a:t>
            </a:r>
          </a:p>
          <a:p>
            <a:pPr lvl="2"/>
            <a:r>
              <a:rPr lang="en-US" altLang="en-US" dirty="0"/>
              <a:t>e.g., Argentina during the 20th century.</a:t>
            </a:r>
          </a:p>
          <a:p>
            <a:r>
              <a:rPr lang="en-US" altLang="en-US" sz="3200" dirty="0"/>
              <a:t>Countries with outward-oriented policies </a:t>
            </a:r>
          </a:p>
          <a:p>
            <a:pPr lvl="1"/>
            <a:r>
              <a:rPr lang="en-US" altLang="en-US" sz="2800" dirty="0"/>
              <a:t>Have often succeeded  </a:t>
            </a:r>
          </a:p>
          <a:p>
            <a:pPr lvl="2"/>
            <a:r>
              <a:rPr lang="en-US" altLang="en-US" dirty="0"/>
              <a:t>e.g., South Korea, Singapore, Taiwan after 1960</a:t>
            </a:r>
            <a:endParaRPr lang="en-US" altLang="en-US" sz="2400" dirty="0"/>
          </a:p>
        </p:txBody>
      </p:sp>
      <p:sp>
        <p:nvSpPr>
          <p:cNvPr id="409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047924E-410B-4FA7-B35A-12EE7D99EFE3}" type="slidenum">
              <a:rPr lang="en-US" altLang="en-US" sz="1200" smtClean="0">
                <a:solidFill>
                  <a:srgbClr val="002060"/>
                </a:solidFill>
              </a:rPr>
              <a:pPr algn="ctr" eaLnBrk="1" hangingPunct="1"/>
              <a:t>47</a:t>
            </a:fld>
            <a:endParaRPr lang="en-US" altLang="en-US" sz="1200">
              <a:solidFill>
                <a:srgbClr val="002060"/>
              </a:solidFill>
            </a:endParaRP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198464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wrap="square" anchor="t"/>
          <a:lstStyle/>
          <a:p>
            <a:r>
              <a:rPr lang="en-US" altLang="en-US"/>
              <a:t>Research and Development</a:t>
            </a:r>
          </a:p>
        </p:txBody>
      </p:sp>
      <p:sp>
        <p:nvSpPr>
          <p:cNvPr id="43011" name="Content Placeholder 2"/>
          <p:cNvSpPr>
            <a:spLocks noGrp="1"/>
          </p:cNvSpPr>
          <p:nvPr>
            <p:ph idx="1"/>
          </p:nvPr>
        </p:nvSpPr>
        <p:spPr/>
        <p:txBody>
          <a:bodyPr/>
          <a:lstStyle/>
          <a:p>
            <a:r>
              <a:rPr lang="en-US" altLang="en-US" sz="3200" dirty="0"/>
              <a:t>Technological progress</a:t>
            </a:r>
          </a:p>
          <a:p>
            <a:pPr lvl="1"/>
            <a:r>
              <a:rPr lang="en-US" altLang="en-US" sz="2800" dirty="0">
                <a:solidFill>
                  <a:srgbClr val="C00000"/>
                </a:solidFill>
              </a:rPr>
              <a:t>Main reason </a:t>
            </a:r>
            <a:r>
              <a:rPr lang="en-US" altLang="en-US" sz="2800" dirty="0"/>
              <a:t>why living standards rise over the long run</a:t>
            </a:r>
          </a:p>
          <a:p>
            <a:r>
              <a:rPr lang="en-US" altLang="en-US" sz="3200" dirty="0"/>
              <a:t>Knowledge is a public good </a:t>
            </a:r>
          </a:p>
          <a:p>
            <a:pPr lvl="1"/>
            <a:r>
              <a:rPr lang="en-US" altLang="en-US" sz="2800" dirty="0"/>
              <a:t>Ideas can be shared freely, increasing the productivity of many</a:t>
            </a:r>
          </a:p>
          <a:p>
            <a:r>
              <a:rPr lang="en-US" altLang="en-US" sz="3200" dirty="0"/>
              <a:t>Policies to promote technological progress:</a:t>
            </a:r>
          </a:p>
          <a:p>
            <a:pPr lvl="1"/>
            <a:r>
              <a:rPr lang="en-US" altLang="en-US" sz="2800" dirty="0"/>
              <a:t>Patent laws; Tax incentives or direct support for </a:t>
            </a:r>
            <a:br>
              <a:rPr lang="en-US" altLang="en-US" sz="2800" dirty="0"/>
            </a:br>
            <a:r>
              <a:rPr lang="en-US" altLang="en-US" sz="2800" dirty="0"/>
              <a:t>private sector R&amp;D</a:t>
            </a:r>
          </a:p>
          <a:p>
            <a:pPr lvl="1"/>
            <a:r>
              <a:rPr lang="en-US" altLang="en-US" sz="2800" dirty="0"/>
              <a:t>Grants for basic research at universities</a:t>
            </a:r>
          </a:p>
          <a:p>
            <a:pPr lvl="1"/>
            <a:endParaRPr lang="en-US" altLang="en-US" sz="2800" dirty="0"/>
          </a:p>
        </p:txBody>
      </p:sp>
      <p:sp>
        <p:nvSpPr>
          <p:cNvPr id="430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BF7CDA6-6C7C-4BE9-8286-1CFE27487E8B}" type="slidenum">
              <a:rPr lang="en-US" altLang="en-US" sz="1200" smtClean="0">
                <a:solidFill>
                  <a:srgbClr val="002060"/>
                </a:solidFill>
              </a:rPr>
              <a:pPr algn="ctr" eaLnBrk="1" hangingPunct="1"/>
              <a:t>48</a:t>
            </a:fld>
            <a:endParaRPr lang="en-US" altLang="en-US" sz="1200">
              <a:solidFill>
                <a:srgbClr val="002060"/>
              </a:solidFill>
            </a:endParaRPr>
          </a:p>
        </p:txBody>
      </p:sp>
      <p:sp>
        <p:nvSpPr>
          <p:cNvPr id="430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70528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wrap="square" anchor="t"/>
          <a:lstStyle/>
          <a:p>
            <a:r>
              <a:rPr lang="en-US" altLang="en-US"/>
              <a:t>Population Growth</a:t>
            </a:r>
          </a:p>
        </p:txBody>
      </p:sp>
      <p:sp>
        <p:nvSpPr>
          <p:cNvPr id="44035" name="Content Placeholder 2"/>
          <p:cNvSpPr>
            <a:spLocks noGrp="1"/>
          </p:cNvSpPr>
          <p:nvPr>
            <p:ph idx="1"/>
          </p:nvPr>
        </p:nvSpPr>
        <p:spPr/>
        <p:txBody>
          <a:bodyPr/>
          <a:lstStyle/>
          <a:p>
            <a:r>
              <a:rPr lang="en-US" altLang="en-US" dirty="0"/>
              <a:t>Large population</a:t>
            </a:r>
          </a:p>
          <a:p>
            <a:pPr lvl="1"/>
            <a:r>
              <a:rPr lang="en-US" altLang="en-US" dirty="0"/>
              <a:t>More workers to produce goods and services: larger total output of goods and services</a:t>
            </a:r>
          </a:p>
          <a:p>
            <a:pPr lvl="1"/>
            <a:r>
              <a:rPr lang="en-US" altLang="en-US" dirty="0"/>
              <a:t>More consumers</a:t>
            </a:r>
          </a:p>
          <a:p>
            <a:r>
              <a:rPr lang="en-US" dirty="0"/>
              <a:t>Population growth may affect living standards in 3 different ways…</a:t>
            </a:r>
            <a:endParaRPr lang="en-US" altLang="en-US" dirty="0"/>
          </a:p>
        </p:txBody>
      </p:sp>
      <p:sp>
        <p:nvSpPr>
          <p:cNvPr id="440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E34BA59-8959-4CAA-9397-0C9CDC05994B}" type="slidenum">
              <a:rPr lang="en-US" altLang="en-US" sz="1200" smtClean="0">
                <a:solidFill>
                  <a:srgbClr val="002060"/>
                </a:solidFill>
              </a:rPr>
              <a:pPr algn="ctr" eaLnBrk="1" hangingPunct="1"/>
              <a:t>49</a:t>
            </a:fld>
            <a:endParaRPr lang="en-US" altLang="en-US" sz="1200">
              <a:solidFill>
                <a:srgbClr val="002060"/>
              </a:solidFill>
            </a:endParaRPr>
          </a:p>
        </p:txBody>
      </p:sp>
      <p:sp>
        <p:nvSpPr>
          <p:cNvPr id="440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4500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Mali, a poor country</a:t>
            </a:r>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a:t>
            </a:fld>
            <a:endParaRPr lang="en-US" dirty="0"/>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228600" y="1905000"/>
            <a:ext cx="8610600" cy="4648200"/>
          </a:xfrm>
        </p:spPr>
        <p:txBody>
          <a:bodyPr/>
          <a:lstStyle/>
          <a:p>
            <a:endParaRPr lang="en-US" sz="2800" dirty="0"/>
          </a:p>
          <a:p>
            <a:pPr marL="0" indent="0">
              <a:buNone/>
            </a:pPr>
            <a:r>
              <a:rPr lang="en-US" sz="2800" dirty="0">
                <a:solidFill>
                  <a:schemeClr val="accent6">
                    <a:lumMod val="50000"/>
                  </a:schemeClr>
                </a:solidFill>
              </a:rPr>
              <a:t>GDP per capita </a:t>
            </a:r>
          </a:p>
          <a:p>
            <a:pPr marL="0" indent="0">
              <a:buNone/>
            </a:pPr>
            <a:r>
              <a:rPr lang="en-US" sz="2800" dirty="0">
                <a:solidFill>
                  <a:schemeClr val="accent6">
                    <a:lumMod val="50000"/>
                  </a:schemeClr>
                </a:solidFill>
              </a:rPr>
              <a:t>= $1,510</a:t>
            </a:r>
          </a:p>
          <a:p>
            <a:pPr marL="0" indent="0">
              <a:buNone/>
            </a:pPr>
            <a:r>
              <a:rPr lang="en-US" sz="2800" dirty="0">
                <a:solidFill>
                  <a:schemeClr val="accent6">
                    <a:lumMod val="50000"/>
                  </a:schemeClr>
                </a:solidFill>
              </a:rPr>
              <a:t>Child mortality </a:t>
            </a:r>
          </a:p>
          <a:p>
            <a:pPr marL="0" indent="0">
              <a:buNone/>
            </a:pPr>
            <a:r>
              <a:rPr lang="en-US" sz="2800" dirty="0">
                <a:solidFill>
                  <a:schemeClr val="accent6">
                    <a:lumMod val="50000"/>
                  </a:schemeClr>
                </a:solidFill>
              </a:rPr>
              <a:t>rate = 11.5%</a:t>
            </a:r>
          </a:p>
          <a:p>
            <a:pPr marL="0" indent="0">
              <a:buNone/>
            </a:pPr>
            <a:r>
              <a:rPr lang="en-US" sz="2800" dirty="0">
                <a:solidFill>
                  <a:schemeClr val="accent6">
                    <a:lumMod val="50000"/>
                  </a:schemeClr>
                </a:solidFill>
              </a:rPr>
              <a:t>Access to </a:t>
            </a:r>
          </a:p>
          <a:p>
            <a:pPr marL="0" indent="0">
              <a:buNone/>
            </a:pPr>
            <a:r>
              <a:rPr lang="en-US" sz="2800" dirty="0">
                <a:solidFill>
                  <a:schemeClr val="accent6">
                    <a:lumMod val="50000"/>
                  </a:schemeClr>
                </a:solidFill>
              </a:rPr>
              <a:t>modern sanitation </a:t>
            </a:r>
          </a:p>
          <a:p>
            <a:pPr marL="0" indent="0">
              <a:buNone/>
            </a:pPr>
            <a:r>
              <a:rPr lang="en-US" sz="2800" dirty="0">
                <a:solidFill>
                  <a:schemeClr val="accent6">
                    <a:lumMod val="50000"/>
                  </a:schemeClr>
                </a:solidFill>
              </a:rPr>
              <a:t>facilities = 25%</a:t>
            </a:r>
          </a:p>
          <a:p>
            <a:pPr marL="0" indent="0">
              <a:buNone/>
            </a:pPr>
            <a:r>
              <a:rPr lang="en-US" sz="2800" dirty="0">
                <a:solidFill>
                  <a:schemeClr val="accent6">
                    <a:lumMod val="50000"/>
                  </a:schemeClr>
                </a:solidFill>
              </a:rPr>
              <a:t>Educational attainment =7%</a:t>
            </a:r>
          </a:p>
          <a:p>
            <a:pPr marL="0" indent="0">
              <a:buNone/>
            </a:pPr>
            <a:endParaRPr lang="en-US" sz="28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370" y="1909763"/>
            <a:ext cx="5891629" cy="395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3182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wrap="square" anchor="t"/>
          <a:lstStyle/>
          <a:p>
            <a:r>
              <a:rPr lang="en-US" altLang="en-US"/>
              <a:t>Population Growth</a:t>
            </a:r>
          </a:p>
        </p:txBody>
      </p:sp>
      <p:sp>
        <p:nvSpPr>
          <p:cNvPr id="45059" name="Content Placeholder 2"/>
          <p:cNvSpPr>
            <a:spLocks noGrp="1"/>
          </p:cNvSpPr>
          <p:nvPr>
            <p:ph idx="1"/>
          </p:nvPr>
        </p:nvSpPr>
        <p:spPr/>
        <p:txBody>
          <a:bodyPr/>
          <a:lstStyle/>
          <a:p>
            <a:pPr marL="514350" indent="-514350">
              <a:buFont typeface="+mj-lt"/>
              <a:buAutoNum type="arabicPeriod"/>
            </a:pPr>
            <a:r>
              <a:rPr lang="en-US" altLang="en-US" dirty="0"/>
              <a:t>Stretching natural resources</a:t>
            </a:r>
          </a:p>
          <a:p>
            <a:pPr lvl="1"/>
            <a:r>
              <a:rPr lang="en-US" altLang="en-US" dirty="0"/>
              <a:t>200 years ago, Malthus argued that population growth will:</a:t>
            </a:r>
          </a:p>
          <a:p>
            <a:pPr lvl="2"/>
            <a:r>
              <a:rPr lang="en-US" altLang="en-US" dirty="0">
                <a:solidFill>
                  <a:srgbClr val="FF0000"/>
                </a:solidFill>
              </a:rPr>
              <a:t>Strain society’s ability to provide for itself</a:t>
            </a:r>
          </a:p>
          <a:p>
            <a:pPr lvl="2"/>
            <a:r>
              <a:rPr lang="en-US" altLang="en-US" dirty="0"/>
              <a:t>Mankind - doomed to forever </a:t>
            </a:r>
            <a:r>
              <a:rPr lang="en-US" altLang="en-US" dirty="0">
                <a:solidFill>
                  <a:srgbClr val="FF0000"/>
                </a:solidFill>
              </a:rPr>
              <a:t>live in poverty</a:t>
            </a:r>
          </a:p>
          <a:p>
            <a:pPr lvl="1"/>
            <a:r>
              <a:rPr lang="en-US" altLang="en-US" dirty="0"/>
              <a:t>Since then, the world population has increased </a:t>
            </a:r>
            <a:r>
              <a:rPr lang="en-US" altLang="en-US" dirty="0" err="1">
                <a:solidFill>
                  <a:srgbClr val="FF0000"/>
                </a:solidFill>
              </a:rPr>
              <a:t>sixfold</a:t>
            </a:r>
            <a:r>
              <a:rPr lang="en-US" altLang="en-US" dirty="0">
                <a:solidFill>
                  <a:srgbClr val="FF0000"/>
                </a:solidFill>
              </a:rPr>
              <a:t> </a:t>
            </a:r>
            <a:r>
              <a:rPr lang="en-US" altLang="en-US" dirty="0"/>
              <a:t>and living standards increased </a:t>
            </a:r>
          </a:p>
          <a:p>
            <a:pPr lvl="2"/>
            <a:r>
              <a:rPr lang="en-US" altLang="en-US" dirty="0"/>
              <a:t>Malthus failed to account for </a:t>
            </a:r>
            <a:r>
              <a:rPr lang="en-US" altLang="en-US" dirty="0">
                <a:solidFill>
                  <a:srgbClr val="FF0000"/>
                </a:solidFill>
              </a:rPr>
              <a:t>technological progress and productivity growth</a:t>
            </a:r>
          </a:p>
        </p:txBody>
      </p:sp>
      <p:sp>
        <p:nvSpPr>
          <p:cNvPr id="450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C867BF5-85DC-4D28-8DD9-04C2F8333C41}" type="slidenum">
              <a:rPr lang="en-US" altLang="en-US" sz="1200" smtClean="0">
                <a:solidFill>
                  <a:srgbClr val="002060"/>
                </a:solidFill>
              </a:rPr>
              <a:pPr algn="ctr" eaLnBrk="1" hangingPunct="1"/>
              <a:t>50</a:t>
            </a:fld>
            <a:endParaRPr lang="en-US" altLang="en-US" sz="1200">
              <a:solidFill>
                <a:srgbClr val="002060"/>
              </a:solidFill>
            </a:endParaRPr>
          </a:p>
        </p:txBody>
      </p:sp>
      <p:sp>
        <p:nvSpPr>
          <p:cNvPr id="450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23955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wrap="square" anchor="t"/>
          <a:lstStyle/>
          <a:p>
            <a:r>
              <a:rPr lang="en-US" altLang="en-US"/>
              <a:t>Population Growth</a:t>
            </a:r>
          </a:p>
        </p:txBody>
      </p:sp>
      <p:sp>
        <p:nvSpPr>
          <p:cNvPr id="45059" name="Content Placeholder 2"/>
          <p:cNvSpPr>
            <a:spLocks noGrp="1"/>
          </p:cNvSpPr>
          <p:nvPr>
            <p:ph idx="1"/>
          </p:nvPr>
        </p:nvSpPr>
        <p:spPr>
          <a:xfrm>
            <a:off x="277813" y="1025525"/>
            <a:ext cx="8866187" cy="5422900"/>
          </a:xfrm>
        </p:spPr>
        <p:txBody>
          <a:bodyPr/>
          <a:lstStyle/>
          <a:p>
            <a:pPr marL="514350" indent="-514350">
              <a:buFont typeface="+mj-lt"/>
              <a:buAutoNum type="arabicPeriod" startAt="2"/>
            </a:pPr>
            <a:r>
              <a:rPr lang="en-US" altLang="en-US" dirty="0"/>
              <a:t>Diluting the capital stock</a:t>
            </a:r>
          </a:p>
          <a:p>
            <a:pPr lvl="1"/>
            <a:r>
              <a:rPr lang="en-US" altLang="en-US" sz="2800" dirty="0"/>
              <a:t>High population growth (higher L)</a:t>
            </a:r>
          </a:p>
          <a:p>
            <a:pPr lvl="1"/>
            <a:r>
              <a:rPr lang="en-US" altLang="en-US" sz="2800" dirty="0"/>
              <a:t>Spread the capital stock more thinly (lower K/L) </a:t>
            </a:r>
          </a:p>
          <a:p>
            <a:pPr lvl="1"/>
            <a:r>
              <a:rPr lang="en-US" altLang="en-US" sz="2800" dirty="0"/>
              <a:t>Lower productivity and living standards</a:t>
            </a:r>
          </a:p>
          <a:p>
            <a:r>
              <a:rPr lang="en-US" altLang="en-US" sz="3200" dirty="0"/>
              <a:t>To combat this, many developing countries use policy to control population growth</a:t>
            </a:r>
          </a:p>
          <a:p>
            <a:pPr lvl="1"/>
            <a:r>
              <a:rPr lang="en-US" altLang="en-US" sz="2800" dirty="0"/>
              <a:t>Government regulation (</a:t>
            </a:r>
            <a:r>
              <a:rPr lang="en-US" altLang="en-US" sz="2800" dirty="0">
                <a:solidFill>
                  <a:srgbClr val="FF0000"/>
                </a:solidFill>
              </a:rPr>
              <a:t>China’s one child law</a:t>
            </a:r>
            <a:r>
              <a:rPr lang="en-US" altLang="en-US" sz="2800" dirty="0"/>
              <a:t>)</a:t>
            </a:r>
          </a:p>
          <a:p>
            <a:pPr lvl="1"/>
            <a:r>
              <a:rPr lang="en-US" altLang="en-US" sz="2800" dirty="0"/>
              <a:t>Increased awareness of </a:t>
            </a:r>
            <a:r>
              <a:rPr lang="en-US" altLang="en-US" sz="2800" dirty="0">
                <a:solidFill>
                  <a:srgbClr val="FF0000"/>
                </a:solidFill>
              </a:rPr>
              <a:t>birth control</a:t>
            </a:r>
          </a:p>
          <a:p>
            <a:pPr lvl="1"/>
            <a:r>
              <a:rPr lang="en-US" altLang="en-US" sz="2800" dirty="0">
                <a:solidFill>
                  <a:srgbClr val="FF0000"/>
                </a:solidFill>
              </a:rPr>
              <a:t>Equal opportunities for women </a:t>
            </a:r>
            <a:r>
              <a:rPr lang="en-US" altLang="en-US" sz="2800" dirty="0"/>
              <a:t>(Promote female literacy to raise opportunity cost of having babies)</a:t>
            </a:r>
          </a:p>
        </p:txBody>
      </p:sp>
      <p:sp>
        <p:nvSpPr>
          <p:cNvPr id="450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C867BF5-85DC-4D28-8DD9-04C2F8333C41}" type="slidenum">
              <a:rPr lang="en-US" altLang="en-US" sz="1200" smtClean="0">
                <a:solidFill>
                  <a:srgbClr val="002060"/>
                </a:solidFill>
              </a:rPr>
              <a:pPr algn="ctr" eaLnBrk="1" hangingPunct="1"/>
              <a:t>51</a:t>
            </a:fld>
            <a:endParaRPr lang="en-US" altLang="en-US" sz="1200">
              <a:solidFill>
                <a:srgbClr val="002060"/>
              </a:solidFill>
            </a:endParaRPr>
          </a:p>
        </p:txBody>
      </p:sp>
      <p:sp>
        <p:nvSpPr>
          <p:cNvPr id="450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7516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wrap="square" anchor="t"/>
          <a:lstStyle/>
          <a:p>
            <a:r>
              <a:rPr lang="en-US" altLang="en-US"/>
              <a:t>Population Growth</a:t>
            </a:r>
          </a:p>
        </p:txBody>
      </p:sp>
      <p:sp>
        <p:nvSpPr>
          <p:cNvPr id="46083" name="Content Placeholder 2"/>
          <p:cNvSpPr>
            <a:spLocks noGrp="1"/>
          </p:cNvSpPr>
          <p:nvPr>
            <p:ph idx="1"/>
          </p:nvPr>
        </p:nvSpPr>
        <p:spPr>
          <a:xfrm>
            <a:off x="277813" y="1025525"/>
            <a:ext cx="8866187" cy="5422900"/>
          </a:xfrm>
        </p:spPr>
        <p:txBody>
          <a:bodyPr/>
          <a:lstStyle/>
          <a:p>
            <a:pPr marL="514350" indent="-514350">
              <a:buFont typeface="+mj-lt"/>
              <a:buAutoNum type="arabicPeriod" startAt="3"/>
            </a:pPr>
            <a:r>
              <a:rPr lang="en-US" altLang="en-US" dirty="0"/>
              <a:t>Promoting technological progress</a:t>
            </a:r>
          </a:p>
          <a:p>
            <a:pPr lvl="1"/>
            <a:r>
              <a:rPr lang="en-US" altLang="en-US" sz="2800" dirty="0"/>
              <a:t>World population growth</a:t>
            </a:r>
          </a:p>
          <a:p>
            <a:pPr lvl="2"/>
            <a:r>
              <a:rPr lang="en-US" altLang="en-US" dirty="0"/>
              <a:t>Engine for technological progress and economic prosperity</a:t>
            </a:r>
          </a:p>
          <a:p>
            <a:pPr lvl="2"/>
            <a:r>
              <a:rPr lang="en-US" altLang="en-US" dirty="0">
                <a:solidFill>
                  <a:srgbClr val="FF0000"/>
                </a:solidFill>
              </a:rPr>
              <a:t>More people = More scientists, more inventors, more engineers = More frequent discoveries</a:t>
            </a:r>
          </a:p>
          <a:p>
            <a:r>
              <a:rPr lang="en-US" altLang="en-US" sz="2800" dirty="0"/>
              <a:t>Michael Kremer, human history:</a:t>
            </a:r>
          </a:p>
          <a:p>
            <a:pPr lvl="1"/>
            <a:r>
              <a:rPr lang="en-US" altLang="en-US" sz="2800" dirty="0"/>
              <a:t>Growth rates increased as the world’s population increased</a:t>
            </a:r>
          </a:p>
          <a:p>
            <a:pPr lvl="1"/>
            <a:r>
              <a:rPr lang="en-US" altLang="en-US" sz="2800" dirty="0">
                <a:solidFill>
                  <a:srgbClr val="FF0000"/>
                </a:solidFill>
              </a:rPr>
              <a:t>More populated regions grew faster than less populated ones</a:t>
            </a:r>
          </a:p>
          <a:p>
            <a:endParaRPr lang="en-US" altLang="en-US" dirty="0"/>
          </a:p>
        </p:txBody>
      </p:sp>
      <p:sp>
        <p:nvSpPr>
          <p:cNvPr id="4608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D3042AF-CFD1-4390-82E3-6BDF7723D48C}" type="slidenum">
              <a:rPr lang="en-US" altLang="en-US" sz="1200" smtClean="0">
                <a:solidFill>
                  <a:srgbClr val="002060"/>
                </a:solidFill>
              </a:rPr>
              <a:pPr algn="ctr" eaLnBrk="1" hangingPunct="1"/>
              <a:t>52</a:t>
            </a:fld>
            <a:endParaRPr lang="en-US" altLang="en-US" sz="1200">
              <a:solidFill>
                <a:srgbClr val="002060"/>
              </a:solidFill>
            </a:endParaRPr>
          </a:p>
        </p:txBody>
      </p:sp>
      <p:sp>
        <p:nvSpPr>
          <p:cNvPr id="4608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04327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sz="2800" dirty="0">
                <a:solidFill>
                  <a:schemeClr val="accent6">
                    <a:lumMod val="50000"/>
                  </a:schemeClr>
                </a:solidFill>
              </a:rPr>
              <a:t>Active Learning 2		</a:t>
            </a:r>
            <a:r>
              <a:rPr lang="en-US" sz="2800" dirty="0">
                <a:solidFill>
                  <a:srgbClr val="AE1221"/>
                </a:solidFill>
              </a:rPr>
              <a:t>Review productivity concepts</a:t>
            </a:r>
            <a:endParaRPr lang="en-US" sz="2800"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endParaRPr lang="en-US" dirty="0">
              <a:solidFill>
                <a:schemeClr val="accent6">
                  <a:lumMod val="50000"/>
                </a:schemeClr>
              </a:solidFill>
            </a:endParaRPr>
          </a:p>
          <a:p>
            <a:r>
              <a:rPr lang="en-US" dirty="0">
                <a:solidFill>
                  <a:schemeClr val="accent6">
                    <a:lumMod val="50000"/>
                  </a:schemeClr>
                </a:solidFill>
              </a:rPr>
              <a:t>List the determinants of productivity.  </a:t>
            </a:r>
          </a:p>
          <a:p>
            <a:r>
              <a:rPr lang="en-US" dirty="0">
                <a:solidFill>
                  <a:schemeClr val="accent6">
                    <a:lumMod val="50000"/>
                  </a:schemeClr>
                </a:solidFill>
              </a:rPr>
              <a:t>List three policies that attempt to raise living standards by increasing one of the determinants of productivity.</a:t>
            </a:r>
          </a:p>
          <a:p>
            <a:pPr marL="0" indent="0">
              <a:buNone/>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53</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7266963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2			</a:t>
            </a:r>
            <a:r>
              <a:rPr lang="en-US" dirty="0">
                <a:solidFill>
                  <a:srgbClr val="AE1221"/>
                </a:solidFill>
              </a:rPr>
              <a:t>Answers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r>
              <a:rPr lang="en-US" sz="2800" dirty="0">
                <a:solidFill>
                  <a:schemeClr val="accent6">
                    <a:lumMod val="50000"/>
                  </a:schemeClr>
                </a:solidFill>
              </a:rPr>
              <a:t>Determinants of productivity:</a:t>
            </a:r>
          </a:p>
          <a:p>
            <a:pPr lvl="1"/>
            <a:r>
              <a:rPr lang="en-US" dirty="0">
                <a:solidFill>
                  <a:schemeClr val="tx1"/>
                </a:solidFill>
              </a:rPr>
              <a:t>K/L, physical capital per worker </a:t>
            </a:r>
          </a:p>
          <a:p>
            <a:pPr lvl="1"/>
            <a:r>
              <a:rPr lang="en-US" dirty="0">
                <a:solidFill>
                  <a:schemeClr val="tx1"/>
                </a:solidFill>
              </a:rPr>
              <a:t>H/L, human capital per worker</a:t>
            </a:r>
          </a:p>
          <a:p>
            <a:pPr lvl="1"/>
            <a:r>
              <a:rPr lang="en-US" dirty="0">
                <a:solidFill>
                  <a:schemeClr val="tx1"/>
                </a:solidFill>
              </a:rPr>
              <a:t>N/L, natural resources per worker </a:t>
            </a:r>
          </a:p>
          <a:p>
            <a:pPr lvl="1"/>
            <a:r>
              <a:rPr lang="en-US" dirty="0">
                <a:solidFill>
                  <a:schemeClr val="tx1"/>
                </a:solidFill>
              </a:rPr>
              <a:t>A, technological knowledge</a:t>
            </a:r>
          </a:p>
          <a:p>
            <a:r>
              <a:rPr lang="en-US" sz="2800" dirty="0">
                <a:solidFill>
                  <a:schemeClr val="accent6">
                    <a:lumMod val="50000"/>
                  </a:schemeClr>
                </a:solidFill>
              </a:rPr>
              <a:t>Policies to boost productivity:</a:t>
            </a:r>
          </a:p>
          <a:p>
            <a:pPr lvl="1"/>
            <a:r>
              <a:rPr lang="en-US" dirty="0">
                <a:solidFill>
                  <a:schemeClr val="tx1"/>
                </a:solidFill>
              </a:rPr>
              <a:t>Encourage saving and investment, to raise K/L</a:t>
            </a:r>
          </a:p>
          <a:p>
            <a:pPr lvl="1"/>
            <a:r>
              <a:rPr lang="en-US" dirty="0">
                <a:solidFill>
                  <a:schemeClr val="tx1"/>
                </a:solidFill>
              </a:rPr>
              <a:t>Encourage investment from abroad, to raise K/L</a:t>
            </a:r>
          </a:p>
          <a:p>
            <a:pPr lvl="1"/>
            <a:r>
              <a:rPr lang="en-US" dirty="0">
                <a:solidFill>
                  <a:schemeClr val="tx1"/>
                </a:solidFill>
              </a:rPr>
              <a:t>Provide public education, to raise H/L</a:t>
            </a:r>
          </a:p>
          <a:p>
            <a:pPr lvl="1"/>
            <a:r>
              <a:rPr lang="en-US" dirty="0">
                <a:solidFill>
                  <a:schemeClr val="tx1"/>
                </a:solidFill>
              </a:rPr>
              <a:t>Patent laws or grants, to increase A</a:t>
            </a:r>
          </a:p>
          <a:p>
            <a:pPr lvl="1"/>
            <a:r>
              <a:rPr lang="en-US" dirty="0">
                <a:solidFill>
                  <a:schemeClr val="tx1"/>
                </a:solidFill>
              </a:rPr>
              <a:t>Control population growth, to increase K/L</a:t>
            </a:r>
          </a:p>
          <a:p>
            <a:pPr marL="0" indent="0">
              <a:buNone/>
            </a:pP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54</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28623966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Natural Resources a Limit to Growth?</a:t>
            </a:r>
          </a:p>
        </p:txBody>
      </p:sp>
      <p:sp>
        <p:nvSpPr>
          <p:cNvPr id="3" name="Content Placeholder 2"/>
          <p:cNvSpPr>
            <a:spLocks noGrp="1"/>
          </p:cNvSpPr>
          <p:nvPr>
            <p:ph idx="1"/>
          </p:nvPr>
        </p:nvSpPr>
        <p:spPr/>
        <p:txBody>
          <a:bodyPr/>
          <a:lstStyle/>
          <a:p>
            <a:r>
              <a:rPr lang="en-US" dirty="0"/>
              <a:t>Some argue that population growth</a:t>
            </a:r>
          </a:p>
          <a:p>
            <a:pPr lvl="1"/>
            <a:r>
              <a:rPr lang="en-US" dirty="0"/>
              <a:t>Is depleting(</a:t>
            </a:r>
            <a:r>
              <a:rPr lang="zh-CN" altLang="en-US" dirty="0"/>
              <a:t>耗尽</a:t>
            </a:r>
            <a:r>
              <a:rPr lang="en-US" dirty="0"/>
              <a:t>) the Earth’s non-renewable resources</a:t>
            </a:r>
          </a:p>
          <a:p>
            <a:pPr lvl="1"/>
            <a:r>
              <a:rPr lang="en-US" dirty="0"/>
              <a:t>And thus will limit growth in living standards. </a:t>
            </a:r>
          </a:p>
          <a:p>
            <a:r>
              <a:rPr lang="en-US" dirty="0"/>
              <a:t>But technological progress often yields ways to avoid these limits:</a:t>
            </a:r>
          </a:p>
          <a:p>
            <a:pPr lvl="1"/>
            <a:r>
              <a:rPr lang="en-US" dirty="0"/>
              <a:t>Hybrid cars use less gas.</a:t>
            </a:r>
          </a:p>
          <a:p>
            <a:pPr lvl="1"/>
            <a:r>
              <a:rPr lang="en-US" dirty="0"/>
              <a:t>Better insulation in homes reduces the energy required to heat or cool them.</a:t>
            </a:r>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55</a:t>
            </a:fld>
            <a:endParaRPr lang="en-US" dirty="0"/>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334327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Natural Resources a Limit to Growth?</a:t>
            </a:r>
          </a:p>
        </p:txBody>
      </p:sp>
      <p:sp>
        <p:nvSpPr>
          <p:cNvPr id="3" name="Content Placeholder 2"/>
          <p:cNvSpPr>
            <a:spLocks noGrp="1"/>
          </p:cNvSpPr>
          <p:nvPr>
            <p:ph idx="1"/>
          </p:nvPr>
        </p:nvSpPr>
        <p:spPr/>
        <p:txBody>
          <a:bodyPr/>
          <a:lstStyle/>
          <a:p>
            <a:r>
              <a:rPr lang="en-US" dirty="0"/>
              <a:t>Market economy, scarcity is reflected in market prices</a:t>
            </a:r>
          </a:p>
          <a:p>
            <a:pPr lvl="1"/>
            <a:r>
              <a:rPr lang="en-US" dirty="0"/>
              <a:t>If the world were running out of natural resources, their prices would be rising over time  </a:t>
            </a:r>
          </a:p>
          <a:p>
            <a:pPr lvl="1"/>
            <a:r>
              <a:rPr lang="en-US" dirty="0"/>
              <a:t>In real terms, the prices of most natural resources are stable or falling  </a:t>
            </a:r>
          </a:p>
          <a:p>
            <a:pPr lvl="1"/>
            <a:r>
              <a:rPr lang="en-US" dirty="0"/>
              <a:t>It appears that </a:t>
            </a:r>
            <a:r>
              <a:rPr lang="en-US" dirty="0">
                <a:solidFill>
                  <a:srgbClr val="FF0000"/>
                </a:solidFill>
              </a:rPr>
              <a:t>our ability to conserve these resources is growing more rapidly than their supplies are dwindling</a:t>
            </a:r>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56</a:t>
            </a:fld>
            <a:endParaRPr lang="en-US" dirty="0"/>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17320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a:xfrm>
            <a:off x="277813" y="1025525"/>
            <a:ext cx="8866187" cy="5422900"/>
          </a:xfrm>
        </p:spPr>
        <p:txBody>
          <a:bodyPr/>
          <a:lstStyle/>
          <a:p>
            <a:r>
              <a:rPr lang="en-US" sz="3200" dirty="0"/>
              <a:t>In the long run</a:t>
            </a:r>
          </a:p>
          <a:p>
            <a:pPr lvl="1"/>
            <a:r>
              <a:rPr lang="en-US" sz="2800" dirty="0"/>
              <a:t>Living standards are determined by productivity</a:t>
            </a:r>
          </a:p>
          <a:p>
            <a:r>
              <a:rPr lang="en-US" sz="3200" dirty="0"/>
              <a:t>Policies that affect the determinants of productivity </a:t>
            </a:r>
          </a:p>
          <a:p>
            <a:pPr lvl="1"/>
            <a:r>
              <a:rPr lang="en-US" sz="2800" dirty="0"/>
              <a:t>Will therefore affect the next generation’s living standards  </a:t>
            </a:r>
          </a:p>
          <a:p>
            <a:r>
              <a:rPr lang="en-US" sz="3200" dirty="0"/>
              <a:t>One of these determinants: saving &amp; investment</a:t>
            </a:r>
          </a:p>
          <a:p>
            <a:pPr lvl="1"/>
            <a:r>
              <a:rPr lang="en-US" sz="2800" dirty="0"/>
              <a:t>Next chapter: how saving and investment are determined, and how policies can affect them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57</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555583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There are great differences across countries in living standards and growth rates.  </a:t>
            </a:r>
          </a:p>
          <a:p>
            <a:pPr>
              <a:buSzPct val="120000"/>
              <a:buFont typeface="Arial" pitchFamily="34" charset="0"/>
              <a:buChar char="•"/>
            </a:pPr>
            <a:r>
              <a:rPr lang="en-US" sz="3000" dirty="0"/>
              <a:t>Productivity (output per unit of labor) is the main determinant of living standards in the long run. </a:t>
            </a:r>
          </a:p>
          <a:p>
            <a:pPr>
              <a:buSzPct val="120000"/>
              <a:buFont typeface="Arial" pitchFamily="34" charset="0"/>
              <a:buChar char="•"/>
            </a:pPr>
            <a:r>
              <a:rPr lang="en-US" sz="3000" dirty="0"/>
              <a:t>Productivity depends on physical and human capital per worker, natural resources per worker, and technological knowledge.  </a:t>
            </a:r>
          </a:p>
          <a:p>
            <a:pPr>
              <a:buSzPct val="120000"/>
              <a:buFont typeface="Arial" pitchFamily="34" charset="0"/>
              <a:buChar char="•"/>
            </a:pPr>
            <a:r>
              <a:rPr lang="en-US" sz="3000" dirty="0"/>
              <a:t>Growth in these factors </a:t>
            </a:r>
            <a:r>
              <a:rPr lang="en-US" sz="3000" dirty="0">
                <a:solidFill>
                  <a:srgbClr val="FF0000"/>
                </a:solidFill>
              </a:rPr>
              <a:t>—especially technological progress— </a:t>
            </a:r>
            <a:r>
              <a:rPr lang="en-US" sz="3000" dirty="0"/>
              <a:t>causes growth in living standards over the long run.</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58</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70326594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Policies can affect the following, each of which has important effects on growth:</a:t>
            </a:r>
          </a:p>
          <a:p>
            <a:pPr lvl="1">
              <a:buSzPct val="120000"/>
              <a:buFont typeface="Arial" pitchFamily="34" charset="0"/>
              <a:buChar char="•"/>
            </a:pPr>
            <a:r>
              <a:rPr lang="en-US" sz="2800" dirty="0"/>
              <a:t>Saving and investment; International trade</a:t>
            </a:r>
          </a:p>
          <a:p>
            <a:pPr lvl="1">
              <a:buSzPct val="120000"/>
              <a:buFont typeface="Arial" pitchFamily="34" charset="0"/>
              <a:buChar char="•"/>
            </a:pPr>
            <a:r>
              <a:rPr lang="en-US" sz="2800" dirty="0"/>
              <a:t>Education, health &amp; nutrition</a:t>
            </a:r>
          </a:p>
          <a:p>
            <a:pPr lvl="1">
              <a:buSzPct val="120000"/>
              <a:buFont typeface="Arial" pitchFamily="34" charset="0"/>
              <a:buChar char="•"/>
            </a:pPr>
            <a:r>
              <a:rPr lang="en-US" sz="2800" dirty="0"/>
              <a:t>Property rights and political stability</a:t>
            </a:r>
          </a:p>
          <a:p>
            <a:pPr lvl="1">
              <a:buSzPct val="120000"/>
              <a:buFont typeface="Arial" pitchFamily="34" charset="0"/>
              <a:buChar char="•"/>
            </a:pPr>
            <a:r>
              <a:rPr lang="en-US" sz="2800" dirty="0"/>
              <a:t>Research and development</a:t>
            </a:r>
          </a:p>
          <a:p>
            <a:pPr lvl="1">
              <a:buSzPct val="120000"/>
              <a:buFont typeface="Arial" pitchFamily="34" charset="0"/>
              <a:buChar char="•"/>
            </a:pPr>
            <a:r>
              <a:rPr lang="en-US" sz="2800" dirty="0"/>
              <a:t>Population growth</a:t>
            </a:r>
          </a:p>
          <a:p>
            <a:pPr>
              <a:buSzPct val="120000"/>
              <a:buFont typeface="Arial" pitchFamily="34" charset="0"/>
              <a:buChar char="•"/>
            </a:pPr>
            <a:r>
              <a:rPr lang="en-US" sz="3000" dirty="0"/>
              <a:t>Because of </a:t>
            </a:r>
            <a:r>
              <a:rPr lang="en-US" sz="3000" dirty="0">
                <a:solidFill>
                  <a:srgbClr val="FF0000"/>
                </a:solidFill>
              </a:rPr>
              <a:t>diminishing returns to capital</a:t>
            </a:r>
            <a:r>
              <a:rPr lang="en-US" sz="3000" dirty="0"/>
              <a:t>, </a:t>
            </a:r>
            <a:br>
              <a:rPr lang="en-US" sz="3000" dirty="0"/>
            </a:br>
            <a:r>
              <a:rPr lang="en-US" sz="3000" dirty="0"/>
              <a:t>growth from investment eventually slows down, </a:t>
            </a:r>
            <a:br>
              <a:rPr lang="en-US" sz="3000" dirty="0"/>
            </a:br>
            <a:r>
              <a:rPr lang="en-US" sz="3000" dirty="0"/>
              <a:t>and poor countries may </a:t>
            </a:r>
            <a:r>
              <a:rPr lang="en-US" sz="3000" dirty="0">
                <a:solidFill>
                  <a:srgbClr val="FF0000"/>
                </a:solidFill>
              </a:rPr>
              <a:t>“catch up” </a:t>
            </a:r>
            <a:r>
              <a:rPr lang="en-US" sz="3000" dirty="0"/>
              <a:t>to rich ones.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59</a:t>
            </a:fld>
            <a:endParaRPr lang="en-US"/>
          </a:p>
        </p:txBody>
      </p:sp>
      <p:sp>
        <p:nvSpPr>
          <p:cNvPr id="5" name="Footer Placeholder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4432128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GB" altLang="zh-CN" dirty="0"/>
              <a:t>What Explains These?</a:t>
            </a:r>
            <a:endParaRPr kumimoji="1" lang="zh-CN" altLang="en-US" dirty="0"/>
          </a:p>
        </p:txBody>
      </p:sp>
      <p:sp>
        <p:nvSpPr>
          <p:cNvPr id="3" name="内容占位符 2"/>
          <p:cNvSpPr>
            <a:spLocks noGrp="1"/>
          </p:cNvSpPr>
          <p:nvPr>
            <p:ph idx="1"/>
          </p:nvPr>
        </p:nvSpPr>
        <p:spPr/>
        <p:txBody>
          <a:bodyPr/>
          <a:lstStyle/>
          <a:p>
            <a:r>
              <a:rPr kumimoji="1" lang="en-GB" altLang="zh-CN" dirty="0"/>
              <a:t>Can the rich countries be sure to maintain their high standard of living? How?</a:t>
            </a:r>
          </a:p>
          <a:p>
            <a:r>
              <a:rPr kumimoji="1" lang="en-GB" altLang="zh-CN" dirty="0"/>
              <a:t>1. Real GDP per person</a:t>
            </a:r>
          </a:p>
          <a:p>
            <a:r>
              <a:rPr kumimoji="1" lang="en-GB" altLang="zh-CN" dirty="0"/>
              <a:t>2. Productivity</a:t>
            </a:r>
          </a:p>
          <a:p>
            <a:r>
              <a:rPr kumimoji="1" lang="en-GB" altLang="zh-CN" dirty="0"/>
              <a:t>3. Policy</a:t>
            </a:r>
          </a:p>
          <a:p>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6</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756356646"/>
              </p:ext>
            </p:extLst>
          </p:nvPr>
        </p:nvGraphicFramePr>
        <p:xfrm>
          <a:off x="609600" y="4165600"/>
          <a:ext cx="7620000" cy="1854200"/>
        </p:xfrm>
        <a:graphic>
          <a:graphicData uri="http://schemas.openxmlformats.org/drawingml/2006/table">
            <a:tbl>
              <a:tblPr firstRow="1" bandRow="1">
                <a:tableStyleId>{35758FB7-9AC5-4552-8A53-C91805E547FA}</a:tableStyleId>
              </a:tblPr>
              <a:tblGrid>
                <a:gridCol w="3143250">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endParaRPr lang="zh-CN" altLang="en-US" dirty="0">
                        <a:solidFill>
                          <a:sysClr val="windowText" lastClr="000000"/>
                        </a:solidFill>
                      </a:endParaRPr>
                    </a:p>
                  </a:txBody>
                  <a:tcPr/>
                </a:tc>
                <a:tc>
                  <a:txBody>
                    <a:bodyPr/>
                    <a:lstStyle/>
                    <a:p>
                      <a:pPr algn="ctr"/>
                      <a:r>
                        <a:rPr lang="en-US" altLang="zh-CN" dirty="0">
                          <a:solidFill>
                            <a:sysClr val="windowText" lastClr="000000"/>
                          </a:solidFill>
                        </a:rPr>
                        <a:t>UK</a:t>
                      </a:r>
                      <a:endParaRPr lang="zh-CN" altLang="en-US" dirty="0">
                        <a:solidFill>
                          <a:sysClr val="windowText" lastClr="000000"/>
                        </a:solidFill>
                      </a:endParaRPr>
                    </a:p>
                  </a:txBody>
                  <a:tcPr/>
                </a:tc>
                <a:tc>
                  <a:txBody>
                    <a:bodyPr/>
                    <a:lstStyle/>
                    <a:p>
                      <a:pPr algn="ctr"/>
                      <a:r>
                        <a:rPr lang="en-US" altLang="zh-CN" dirty="0">
                          <a:solidFill>
                            <a:sysClr val="windowText" lastClr="000000"/>
                          </a:solidFill>
                        </a:rPr>
                        <a:t>Mexico</a:t>
                      </a:r>
                      <a:endParaRPr lang="zh-CN" altLang="en-US" dirty="0">
                        <a:solidFill>
                          <a:sysClr val="windowText" lastClr="000000"/>
                        </a:solidFill>
                      </a:endParaRPr>
                    </a:p>
                  </a:txBody>
                  <a:tcPr/>
                </a:tc>
                <a:tc>
                  <a:txBody>
                    <a:bodyPr/>
                    <a:lstStyle/>
                    <a:p>
                      <a:pPr algn="ctr"/>
                      <a:r>
                        <a:rPr lang="en-US" altLang="zh-CN" dirty="0">
                          <a:solidFill>
                            <a:sysClr val="windowText" lastClr="000000"/>
                          </a:solidFill>
                        </a:rPr>
                        <a:t>Mali</a:t>
                      </a:r>
                      <a:endParaRPr lang="zh-CN" altLang="en-US" dirty="0">
                        <a:solidFill>
                          <a:sysClr val="windowText" lastClr="000000"/>
                        </a:solidFill>
                      </a:endParaRPr>
                    </a:p>
                  </a:txBody>
                  <a:tcPr/>
                </a:tc>
                <a:extLst>
                  <a:ext uri="{0D108BD9-81ED-4DB2-BD59-A6C34878D82A}">
                    <a16:rowId xmlns:a16="http://schemas.microsoft.com/office/drawing/2014/main" val="10000"/>
                  </a:ext>
                </a:extLst>
              </a:tr>
              <a:tr h="370840">
                <a:tc>
                  <a:txBody>
                    <a:bodyPr/>
                    <a:lstStyle/>
                    <a:p>
                      <a:pPr algn="ctr"/>
                      <a:r>
                        <a:rPr lang="en-GB" altLang="zh-CN" dirty="0">
                          <a:solidFill>
                            <a:sysClr val="windowText" lastClr="000000"/>
                          </a:solidFill>
                        </a:rPr>
                        <a:t>GDP per</a:t>
                      </a:r>
                      <a:r>
                        <a:rPr lang="en-GB" altLang="zh-CN" baseline="0" dirty="0">
                          <a:solidFill>
                            <a:sysClr val="windowText" lastClr="000000"/>
                          </a:solidFill>
                        </a:rPr>
                        <a:t> capita</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39,040</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16,640</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1,510</a:t>
                      </a:r>
                      <a:endParaRPr lang="zh-CN" altLang="en-US" dirty="0">
                        <a:solidFill>
                          <a:sysClr val="windowText" lastClr="000000"/>
                        </a:solidFill>
                      </a:endParaRPr>
                    </a:p>
                  </a:txBody>
                  <a:tcPr/>
                </a:tc>
                <a:extLst>
                  <a:ext uri="{0D108BD9-81ED-4DB2-BD59-A6C34878D82A}">
                    <a16:rowId xmlns:a16="http://schemas.microsoft.com/office/drawing/2014/main" val="10001"/>
                  </a:ext>
                </a:extLst>
              </a:tr>
              <a:tr h="370840">
                <a:tc>
                  <a:txBody>
                    <a:bodyPr/>
                    <a:lstStyle/>
                    <a:p>
                      <a:pPr algn="ctr"/>
                      <a:r>
                        <a:rPr lang="en-GB" altLang="zh-CN" dirty="0">
                          <a:solidFill>
                            <a:sysClr val="windowText" lastClr="000000"/>
                          </a:solidFill>
                        </a:rPr>
                        <a:t>Mortality rate</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0.4%</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1.3%</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11.5%</a:t>
                      </a:r>
                      <a:endParaRPr lang="zh-CN" altLang="en-US" dirty="0">
                        <a:solidFill>
                          <a:sysClr val="windowText" lastClr="000000"/>
                        </a:solidFill>
                      </a:endParaRPr>
                    </a:p>
                  </a:txBody>
                  <a:tcPr/>
                </a:tc>
                <a:extLst>
                  <a:ext uri="{0D108BD9-81ED-4DB2-BD59-A6C34878D82A}">
                    <a16:rowId xmlns:a16="http://schemas.microsoft.com/office/drawing/2014/main" val="10002"/>
                  </a:ext>
                </a:extLst>
              </a:tr>
              <a:tr h="370840">
                <a:tc>
                  <a:txBody>
                    <a:bodyPr/>
                    <a:lstStyle/>
                    <a:p>
                      <a:pPr algn="ctr"/>
                      <a:r>
                        <a:rPr lang="en-GB" altLang="zh-CN" dirty="0">
                          <a:solidFill>
                            <a:sysClr val="windowText" lastClr="000000"/>
                          </a:solidFill>
                        </a:rPr>
                        <a:t>Sanitation facilities</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100%</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85%</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25%</a:t>
                      </a:r>
                      <a:endParaRPr lang="zh-CN" altLang="en-US" dirty="0">
                        <a:solidFill>
                          <a:sysClr val="windowText" lastClr="000000"/>
                        </a:solidFill>
                      </a:endParaRPr>
                    </a:p>
                  </a:txBody>
                  <a:tcPr/>
                </a:tc>
                <a:extLst>
                  <a:ext uri="{0D108BD9-81ED-4DB2-BD59-A6C34878D82A}">
                    <a16:rowId xmlns:a16="http://schemas.microsoft.com/office/drawing/2014/main" val="10003"/>
                  </a:ext>
                </a:extLst>
              </a:tr>
              <a:tr h="370840">
                <a:tc>
                  <a:txBody>
                    <a:bodyPr/>
                    <a:lstStyle/>
                    <a:p>
                      <a:pPr algn="ctr"/>
                      <a:r>
                        <a:rPr lang="en-GB" altLang="zh-CN" dirty="0">
                          <a:solidFill>
                            <a:sysClr val="windowText" lastClr="000000"/>
                          </a:solidFill>
                        </a:rPr>
                        <a:t>Education attainment</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60%</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30%</a:t>
                      </a:r>
                      <a:endParaRPr lang="zh-CN" altLang="en-US" dirty="0">
                        <a:solidFill>
                          <a:sysClr val="windowText" lastClr="000000"/>
                        </a:solidFill>
                      </a:endParaRPr>
                    </a:p>
                  </a:txBody>
                  <a:tcPr/>
                </a:tc>
                <a:tc>
                  <a:txBody>
                    <a:bodyPr/>
                    <a:lstStyle/>
                    <a:p>
                      <a:pPr algn="ctr"/>
                      <a:r>
                        <a:rPr lang="en-GB" altLang="zh-CN" dirty="0">
                          <a:solidFill>
                            <a:sysClr val="windowText" lastClr="000000"/>
                          </a:solidFill>
                        </a:rPr>
                        <a:t>7%</a:t>
                      </a:r>
                      <a:endParaRPr lang="zh-CN" altLang="en-US" dirty="0">
                        <a:solidFill>
                          <a:sysClr val="windowText" lastClr="000000"/>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60199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GB" altLang="zh-CN" dirty="0"/>
              <a:t>Homework</a:t>
            </a:r>
            <a:endParaRPr kumimoji="1" lang="zh-CN" altLang="en-US" dirty="0"/>
          </a:p>
        </p:txBody>
      </p:sp>
      <p:sp>
        <p:nvSpPr>
          <p:cNvPr id="3" name="内容占位符 2"/>
          <p:cNvSpPr>
            <a:spLocks noGrp="1"/>
          </p:cNvSpPr>
          <p:nvPr>
            <p:ph idx="1"/>
          </p:nvPr>
        </p:nvSpPr>
        <p:spPr/>
        <p:txBody>
          <a:bodyPr/>
          <a:lstStyle/>
          <a:p>
            <a:r>
              <a:rPr kumimoji="1" lang="en-GB" altLang="zh-CN" dirty="0"/>
              <a:t>Page68</a:t>
            </a:r>
          </a:p>
          <a:p>
            <a:r>
              <a:rPr kumimoji="1" lang="en-GB" altLang="zh-CN" dirty="0"/>
              <a:t>2</a:t>
            </a:r>
          </a:p>
          <a:p>
            <a:r>
              <a:rPr kumimoji="1" lang="en-GB" altLang="zh-CN" dirty="0"/>
              <a:t>6</a:t>
            </a:r>
          </a:p>
          <a:p>
            <a:r>
              <a:rPr kumimoji="1" lang="en-GB" altLang="zh-CN"/>
              <a:t>10</a:t>
            </a:r>
            <a:endParaRPr kumimoji="1" lang="zh-CN" altLang="en-US"/>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60</a:t>
            </a:fld>
            <a:endParaRPr lang="en-US"/>
          </a:p>
        </p:txBody>
      </p:sp>
      <p:sp>
        <p:nvSpPr>
          <p:cNvPr id="5" name="页脚占位符 4"/>
          <p:cNvSpPr>
            <a:spLocks noGrp="1"/>
          </p:cNvSpPr>
          <p:nvPr>
            <p:ph type="ftr" sz="quarter" idx="11"/>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8063990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26" y="533400"/>
            <a:ext cx="6803148" cy="4621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Incomes and Growth Around the World</a:t>
            </a:r>
          </a:p>
        </p:txBody>
      </p:sp>
      <p:sp>
        <p:nvSpPr>
          <p:cNvPr id="3" name="Text Placeholder 2"/>
          <p:cNvSpPr>
            <a:spLocks noGrp="1"/>
          </p:cNvSpPr>
          <p:nvPr>
            <p:ph type="body" sz="quarter" idx="12"/>
          </p:nvPr>
        </p:nvSpPr>
        <p:spPr>
          <a:xfrm>
            <a:off x="181505" y="5227291"/>
            <a:ext cx="8991600" cy="1016000"/>
          </a:xfrm>
        </p:spPr>
        <p:txBody>
          <a:bodyPr/>
          <a:lstStyle/>
          <a:p>
            <a:r>
              <a:rPr lang="en-US" sz="2400" dirty="0"/>
              <a:t>FACT 1: Vast differences in living standards around the world. </a:t>
            </a:r>
          </a:p>
          <a:p>
            <a:r>
              <a:rPr lang="en-US" sz="2400" dirty="0"/>
              <a:t>FACT 2: Great variation in growth rates across countries. </a:t>
            </a:r>
          </a:p>
          <a:p>
            <a:r>
              <a:rPr lang="en-US" sz="2400" dirty="0"/>
              <a:t>Compare it with the one in your textbook paged 52</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7</a:t>
            </a:fld>
            <a:endParaRPr lang="en-US" dirty="0"/>
          </a:p>
        </p:txBody>
      </p:sp>
      <p:sp>
        <p:nvSpPr>
          <p:cNvPr id="5" name="Footer Placeholder 4"/>
          <p:cNvSpPr>
            <a:spLocks noGrp="1"/>
          </p:cNvSpPr>
          <p:nvPr>
            <p:ph type="ftr" sz="quarter" idx="14"/>
          </p:nvPr>
        </p:nvSpPr>
        <p:spPr/>
        <p:txBody>
          <a:bodyPr/>
          <a:lstStyle/>
          <a:p>
            <a:pPr>
              <a:defRPr/>
            </a:pPr>
            <a:r>
              <a:rPr lang="en-US">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Rectangle 74"/>
          <p:cNvSpPr>
            <a:spLocks noChangeArrowheads="1"/>
          </p:cNvSpPr>
          <p:nvPr/>
        </p:nvSpPr>
        <p:spPr bwMode="auto">
          <a:xfrm>
            <a:off x="5507038" y="1447800"/>
            <a:ext cx="1122362" cy="3505200"/>
          </a:xfrm>
          <a:prstGeom prst="rect">
            <a:avLst/>
          </a:prstGeom>
          <a:solidFill>
            <a:srgbClr val="FFCCCC">
              <a:alpha val="18000"/>
            </a:srgbClr>
          </a:solidFill>
          <a:ln w="76200">
            <a:solidFill>
              <a:srgbClr val="FF0066"/>
            </a:solidFill>
            <a:miter lim="800000"/>
            <a:headEnd/>
            <a:tailEnd/>
          </a:ln>
        </p:spPr>
        <p:txBody>
          <a:bodyPr wrap="none" anchor="ctr"/>
          <a:lstStyle/>
          <a:p>
            <a:endParaRPr lang="en-US">
              <a:solidFill>
                <a:prstClr val="black"/>
              </a:solidFill>
              <a:cs typeface="Arial" charset="0"/>
            </a:endParaRPr>
          </a:p>
        </p:txBody>
      </p:sp>
      <p:sp>
        <p:nvSpPr>
          <p:cNvPr id="8" name="Rectangle 2"/>
          <p:cNvSpPr>
            <a:spLocks noChangeArrowheads="1"/>
          </p:cNvSpPr>
          <p:nvPr/>
        </p:nvSpPr>
        <p:spPr bwMode="auto">
          <a:xfrm>
            <a:off x="6781799" y="1447800"/>
            <a:ext cx="1172233" cy="3505200"/>
          </a:xfrm>
          <a:prstGeom prst="rect">
            <a:avLst/>
          </a:prstGeom>
          <a:solidFill>
            <a:srgbClr val="FFFFCC">
              <a:alpha val="17000"/>
            </a:srgbClr>
          </a:solidFill>
          <a:ln w="76200">
            <a:solidFill>
              <a:srgbClr val="FF9900"/>
            </a:solidFill>
            <a:miter lim="800000"/>
            <a:headEnd/>
            <a:tailEnd/>
          </a:ln>
        </p:spPr>
        <p:txBody>
          <a:bodyPr wrap="none" anchor="ctr"/>
          <a:lstStyle/>
          <a:p>
            <a:endParaRPr lang="en-US">
              <a:cs typeface="Arial" charset="0"/>
            </a:endParaRPr>
          </a:p>
        </p:txBody>
      </p:sp>
      <p:cxnSp>
        <p:nvCxnSpPr>
          <p:cNvPr id="10" name="直接连接符 9">
            <a:extLst>
              <a:ext uri="{FF2B5EF4-FFF2-40B4-BE49-F238E27FC236}">
                <a16:creationId xmlns:a16="http://schemas.microsoft.com/office/drawing/2014/main" id="{F59DE330-7DF3-48AE-B939-298CFD7F1491}"/>
              </a:ext>
            </a:extLst>
          </p:cNvPr>
          <p:cNvCxnSpPr/>
          <p:nvPr/>
        </p:nvCxnSpPr>
        <p:spPr bwMode="auto">
          <a:xfrm>
            <a:off x="1371600" y="2209800"/>
            <a:ext cx="6582432"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7A11F1AA-1E78-484B-9803-92994FC77732}"/>
              </a:ext>
            </a:extLst>
          </p:cNvPr>
          <p:cNvCxnSpPr/>
          <p:nvPr/>
        </p:nvCxnSpPr>
        <p:spPr bwMode="auto">
          <a:xfrm>
            <a:off x="5715000" y="4648200"/>
            <a:ext cx="762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6A7294F3-F9E1-4B35-8424-07604145EF31}"/>
              </a:ext>
            </a:extLst>
          </p:cNvPr>
          <p:cNvCxnSpPr/>
          <p:nvPr/>
        </p:nvCxnSpPr>
        <p:spPr bwMode="auto">
          <a:xfrm>
            <a:off x="4267200" y="3886200"/>
            <a:ext cx="7620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08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a:t>Economic Growth around the World</a:t>
            </a:r>
          </a:p>
        </p:txBody>
      </p:sp>
      <p:sp>
        <p:nvSpPr>
          <p:cNvPr id="10243" name="Content Placeholder 2"/>
          <p:cNvSpPr>
            <a:spLocks noGrp="1"/>
          </p:cNvSpPr>
          <p:nvPr>
            <p:ph idx="1"/>
          </p:nvPr>
        </p:nvSpPr>
        <p:spPr/>
        <p:txBody>
          <a:bodyPr/>
          <a:lstStyle/>
          <a:p>
            <a:r>
              <a:rPr lang="en-US" altLang="en-US" dirty="0"/>
              <a:t>Because of differences in growth rates</a:t>
            </a:r>
          </a:p>
          <a:p>
            <a:pPr lvl="1"/>
            <a:r>
              <a:rPr lang="en-US" altLang="en-US" dirty="0">
                <a:solidFill>
                  <a:srgbClr val="FF0000"/>
                </a:solidFill>
              </a:rPr>
              <a:t>Ranking</a:t>
            </a:r>
            <a:r>
              <a:rPr lang="en-US" altLang="en-US" dirty="0"/>
              <a:t> of countries by income </a:t>
            </a:r>
            <a:r>
              <a:rPr lang="en-US" altLang="en-US" dirty="0">
                <a:solidFill>
                  <a:srgbClr val="FF0000"/>
                </a:solidFill>
              </a:rPr>
              <a:t>changes substantially</a:t>
            </a:r>
            <a:r>
              <a:rPr lang="en-US" altLang="en-US" dirty="0"/>
              <a:t> over time</a:t>
            </a:r>
          </a:p>
          <a:p>
            <a:pPr lvl="2"/>
            <a:r>
              <a:rPr lang="en-US" altLang="en-US" dirty="0">
                <a:solidFill>
                  <a:srgbClr val="FF0000"/>
                </a:solidFill>
              </a:rPr>
              <a:t>Poor countries </a:t>
            </a:r>
            <a:r>
              <a:rPr lang="en-US" altLang="en-US" dirty="0"/>
              <a:t>are not necessarily doomed to poverty forever, e.g. </a:t>
            </a:r>
            <a:r>
              <a:rPr lang="en-US" altLang="en-US" dirty="0">
                <a:solidFill>
                  <a:srgbClr val="FF0000"/>
                </a:solidFill>
              </a:rPr>
              <a:t>Singapore</a:t>
            </a:r>
            <a:r>
              <a:rPr lang="en-US" altLang="en-US" dirty="0"/>
              <a:t> incomes were low in 1960 and are quite high now</a:t>
            </a:r>
          </a:p>
          <a:p>
            <a:pPr lvl="2"/>
            <a:r>
              <a:rPr lang="en-US" altLang="zh-CN" dirty="0">
                <a:highlight>
                  <a:srgbClr val="FFCCFF"/>
                </a:highlight>
              </a:rPr>
              <a:t>China’s GDP/capita rose by 357% from 2000-2014, with annual growth rate of 12%.</a:t>
            </a:r>
            <a:endParaRPr lang="en-US" altLang="en-US" dirty="0">
              <a:highlight>
                <a:srgbClr val="FFCCFF"/>
              </a:highlight>
            </a:endParaRPr>
          </a:p>
          <a:p>
            <a:pPr lvl="2"/>
            <a:r>
              <a:rPr lang="en-US" altLang="en-US" dirty="0">
                <a:solidFill>
                  <a:srgbClr val="FF0000"/>
                </a:solidFill>
              </a:rPr>
              <a:t>Rich countries </a:t>
            </a:r>
            <a:r>
              <a:rPr lang="en-US" altLang="en-US" dirty="0"/>
              <a:t>can’t take their status for granted: They may be overtaken by poorer but faster-growing countries</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8</a:t>
            </a:fld>
            <a:endParaRPr lang="en-US" altLang="en-US" sz="120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84578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内容占位符 11">
            <a:extLst>
              <a:ext uri="{FF2B5EF4-FFF2-40B4-BE49-F238E27FC236}">
                <a16:creationId xmlns:a16="http://schemas.microsoft.com/office/drawing/2014/main" id="{F342A728-17F3-40F2-B304-014B2C0E5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68" r="851" b="-2403"/>
          <a:stretch>
            <a:fillRect/>
          </a:stretch>
        </p:blipFill>
        <p:spPr bwMode="auto">
          <a:xfrm>
            <a:off x="395288" y="1052513"/>
            <a:ext cx="856932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标题 2">
            <a:extLst>
              <a:ext uri="{FF2B5EF4-FFF2-40B4-BE49-F238E27FC236}">
                <a16:creationId xmlns:a16="http://schemas.microsoft.com/office/drawing/2014/main" id="{9F6BA793-C879-48FA-AA35-DDA1C752E222}"/>
              </a:ext>
            </a:extLst>
          </p:cNvPr>
          <p:cNvSpPr>
            <a:spLocks noGrp="1" noChangeArrowheads="1"/>
          </p:cNvSpPr>
          <p:nvPr>
            <p:ph type="title"/>
          </p:nvPr>
        </p:nvSpPr>
        <p:spPr>
          <a:xfrm>
            <a:off x="676275" y="0"/>
            <a:ext cx="7772400" cy="1143000"/>
          </a:xfrm>
        </p:spPr>
        <p:txBody>
          <a:bodyPr/>
          <a:lstStyle/>
          <a:p>
            <a:r>
              <a:rPr lang="zh-CN" altLang="en-US">
                <a:ea typeface="宋体" panose="02010600030101010101" pitchFamily="2" charset="-122"/>
              </a:rPr>
              <a:t>自西汉起中国</a:t>
            </a:r>
            <a:r>
              <a:rPr lang="en-US" altLang="zh-CN">
                <a:ea typeface="宋体" panose="02010600030101010101" pitchFamily="2" charset="-122"/>
              </a:rPr>
              <a:t>GDP</a:t>
            </a:r>
            <a:r>
              <a:rPr lang="zh-CN" altLang="en-US">
                <a:ea typeface="宋体" panose="02010600030101010101" pitchFamily="2" charset="-122"/>
              </a:rPr>
              <a:t>占世界比重</a:t>
            </a:r>
          </a:p>
        </p:txBody>
      </p:sp>
    </p:spTree>
  </p:cSld>
  <p:clrMapOvr>
    <a:masterClrMapping/>
  </p:clrMapOvr>
  <p:transition/>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27364</TotalTime>
  <Words>10232</Words>
  <Application>Microsoft Office PowerPoint</Application>
  <PresentationFormat>全屏显示(4:3)</PresentationFormat>
  <Paragraphs>745</Paragraphs>
  <Slides>60</Slides>
  <Notes>57</Notes>
  <HiddenSlides>0</HiddenSlides>
  <MMClips>0</MMClips>
  <ScaleCrop>false</ScaleCrop>
  <HeadingPairs>
    <vt:vector size="6" baseType="variant">
      <vt:variant>
        <vt:lpstr>已用的字体</vt:lpstr>
      </vt:variant>
      <vt:variant>
        <vt:i4>9</vt:i4>
      </vt:variant>
      <vt:variant>
        <vt:lpstr>主题</vt:lpstr>
      </vt:variant>
      <vt:variant>
        <vt:i4>9</vt:i4>
      </vt:variant>
      <vt:variant>
        <vt:lpstr>幻灯片标题</vt:lpstr>
      </vt:variant>
      <vt:variant>
        <vt:i4>60</vt:i4>
      </vt:variant>
    </vt:vector>
  </HeadingPairs>
  <TitlesOfParts>
    <vt:vector size="78" baseType="lpstr">
      <vt:lpstr>Sabon-Bold</vt:lpstr>
      <vt:lpstr>宋体</vt:lpstr>
      <vt:lpstr>Arial</vt:lpstr>
      <vt:lpstr>Arial Narrow</vt:lpstr>
      <vt:lpstr>Calibri</vt:lpstr>
      <vt:lpstr>Cambria</vt:lpstr>
      <vt:lpstr>Cambria Math</vt:lpstr>
      <vt:lpstr>Times New Roman</vt:lpstr>
      <vt:lpstr>Wingdings</vt:lpstr>
      <vt:lpstr>Chapter title</vt:lpstr>
      <vt:lpstr>Intro / Summary</vt:lpstr>
      <vt:lpstr>Chapter content</vt:lpstr>
      <vt:lpstr>Figure</vt:lpstr>
      <vt:lpstr>Table</vt:lpstr>
      <vt:lpstr>ActiveLearning</vt:lpstr>
      <vt:lpstr>Case study</vt:lpstr>
      <vt:lpstr>Ask Experts</vt:lpstr>
      <vt:lpstr>Appendix</vt:lpstr>
      <vt:lpstr>PowerPoint 演示文稿</vt:lpstr>
      <vt:lpstr>Look for the answers to these questions:</vt:lpstr>
      <vt:lpstr>A Picture Is Worth a Thousand Statistics</vt:lpstr>
      <vt:lpstr>A Picture Is Worth a Thousand Statistics</vt:lpstr>
      <vt:lpstr>A Picture Is Worth a Thousand Statistics</vt:lpstr>
      <vt:lpstr>What Explains These?</vt:lpstr>
      <vt:lpstr>Incomes and Growth Around the World</vt:lpstr>
      <vt:lpstr>Economic Growth around the World</vt:lpstr>
      <vt:lpstr>自西汉起中国GDP占世界比重</vt:lpstr>
      <vt:lpstr>Economic Growth around the World</vt:lpstr>
      <vt:lpstr>Productivity（生产率）</vt:lpstr>
      <vt:lpstr>Why productivity is so important? </vt:lpstr>
      <vt:lpstr>Why productivity is so important? </vt:lpstr>
      <vt:lpstr>Productivity</vt:lpstr>
      <vt:lpstr>Why are some countries more productive?</vt:lpstr>
      <vt:lpstr>Determinants of Productivity</vt:lpstr>
      <vt:lpstr>Determinants of Productivity</vt:lpstr>
      <vt:lpstr>Determinants of Productivity</vt:lpstr>
      <vt:lpstr>Determinants of Productivity</vt:lpstr>
      <vt:lpstr>Determinants of Productivity</vt:lpstr>
      <vt:lpstr>Determinants of Productivity</vt:lpstr>
      <vt:lpstr>ASK THE EXPERTS</vt:lpstr>
      <vt:lpstr>The Production Function</vt:lpstr>
      <vt:lpstr>The Production Function   Y  =  A F(L, K, H, N)</vt:lpstr>
      <vt:lpstr>The Production Function  Y  =  A F(L, K, H, N)</vt:lpstr>
      <vt:lpstr>Active Learning 1  Discussion question</vt:lpstr>
      <vt:lpstr>Economic Growth and Public Policy</vt:lpstr>
      <vt:lpstr>Saving and Investment</vt:lpstr>
      <vt:lpstr>Saving and Investment</vt:lpstr>
      <vt:lpstr>Diminishing Returns（收益递减）</vt:lpstr>
      <vt:lpstr>The Production Function &amp; Diminishing Returns</vt:lpstr>
      <vt:lpstr>Diminishing Returns</vt:lpstr>
      <vt:lpstr>The catch-up effect: the property whereby poor countries tend to grow more rapidly than rich ones </vt:lpstr>
      <vt:lpstr>Example of the Catch-Up Effect</vt:lpstr>
      <vt:lpstr>Example of the Catch-Up Effect</vt:lpstr>
      <vt:lpstr>Investment from Abroad</vt:lpstr>
      <vt:lpstr>Investment from Abroad</vt:lpstr>
      <vt:lpstr>Investment from Abroad</vt:lpstr>
      <vt:lpstr>Education </vt:lpstr>
      <vt:lpstr>Education </vt:lpstr>
      <vt:lpstr>Health and Nutrition</vt:lpstr>
      <vt:lpstr>Health and Nutrition</vt:lpstr>
      <vt:lpstr>Property Rights and Political Stability</vt:lpstr>
      <vt:lpstr>Property Rights and Political Stability</vt:lpstr>
      <vt:lpstr>Property Rights and Political Stability</vt:lpstr>
      <vt:lpstr>Free Trade</vt:lpstr>
      <vt:lpstr>Free Trade</vt:lpstr>
      <vt:lpstr>Research and Development</vt:lpstr>
      <vt:lpstr>Population Growth</vt:lpstr>
      <vt:lpstr>Population Growth</vt:lpstr>
      <vt:lpstr>Population Growth</vt:lpstr>
      <vt:lpstr>Population Growth</vt:lpstr>
      <vt:lpstr>Active Learning 2  Review productivity concepts</vt:lpstr>
      <vt:lpstr>Active Learning 2   Answers</vt:lpstr>
      <vt:lpstr>Are Natural Resources a Limit to Growth?</vt:lpstr>
      <vt:lpstr>Are Natural Resources a Limit to Growth?</vt:lpstr>
      <vt:lpstr>Conclusion </vt:lpstr>
      <vt:lpstr>Summary </vt:lpstr>
      <vt:lpstr>Summary </vt:lpstr>
      <vt:lpstr>Homework</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thinkpad</cp:lastModifiedBy>
  <cp:revision>1149</cp:revision>
  <dcterms:created xsi:type="dcterms:W3CDTF">2016-03-16T19:41:09Z</dcterms:created>
  <dcterms:modified xsi:type="dcterms:W3CDTF">2022-11-14T10:43:51Z</dcterms:modified>
</cp:coreProperties>
</file>